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audio1.bin" ContentType="audio/unknown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60"/>
  </p:notesMasterIdLst>
  <p:handoutMasterIdLst>
    <p:handoutMasterId r:id="rId61"/>
  </p:handoutMasterIdLst>
  <p:sldIdLst>
    <p:sldId id="256" r:id="rId2"/>
    <p:sldId id="260" r:id="rId3"/>
    <p:sldId id="578" r:id="rId4"/>
    <p:sldId id="579" r:id="rId5"/>
    <p:sldId id="580" r:id="rId6"/>
    <p:sldId id="581" r:id="rId7"/>
    <p:sldId id="582" r:id="rId8"/>
    <p:sldId id="462" r:id="rId9"/>
    <p:sldId id="585" r:id="rId10"/>
    <p:sldId id="577" r:id="rId11"/>
    <p:sldId id="475" r:id="rId12"/>
    <p:sldId id="476" r:id="rId13"/>
    <p:sldId id="477" r:id="rId14"/>
    <p:sldId id="478" r:id="rId15"/>
    <p:sldId id="479" r:id="rId16"/>
    <p:sldId id="534" r:id="rId17"/>
    <p:sldId id="496" r:id="rId18"/>
    <p:sldId id="536" r:id="rId19"/>
    <p:sldId id="586" r:id="rId20"/>
    <p:sldId id="539" r:id="rId21"/>
    <p:sldId id="538" r:id="rId22"/>
    <p:sldId id="590" r:id="rId23"/>
    <p:sldId id="537" r:id="rId24"/>
    <p:sldId id="589" r:id="rId25"/>
    <p:sldId id="588" r:id="rId26"/>
    <p:sldId id="593" r:id="rId27"/>
    <p:sldId id="591" r:id="rId28"/>
    <p:sldId id="500" r:id="rId29"/>
    <p:sldId id="503" r:id="rId30"/>
    <p:sldId id="502" r:id="rId31"/>
    <p:sldId id="323" r:id="rId32"/>
    <p:sldId id="261" r:id="rId33"/>
    <p:sldId id="262" r:id="rId34"/>
    <p:sldId id="299" r:id="rId35"/>
    <p:sldId id="592" r:id="rId36"/>
    <p:sldId id="543" r:id="rId37"/>
    <p:sldId id="556" r:id="rId38"/>
    <p:sldId id="557" r:id="rId39"/>
    <p:sldId id="558" r:id="rId40"/>
    <p:sldId id="559" r:id="rId41"/>
    <p:sldId id="560" r:id="rId42"/>
    <p:sldId id="561" r:id="rId43"/>
    <p:sldId id="562" r:id="rId44"/>
    <p:sldId id="563" r:id="rId45"/>
    <p:sldId id="564" r:id="rId46"/>
    <p:sldId id="565" r:id="rId47"/>
    <p:sldId id="566" r:id="rId48"/>
    <p:sldId id="567" r:id="rId49"/>
    <p:sldId id="568" r:id="rId50"/>
    <p:sldId id="569" r:id="rId51"/>
    <p:sldId id="570" r:id="rId52"/>
    <p:sldId id="571" r:id="rId53"/>
    <p:sldId id="572" r:id="rId54"/>
    <p:sldId id="573" r:id="rId55"/>
    <p:sldId id="574" r:id="rId56"/>
    <p:sldId id="575" r:id="rId57"/>
    <p:sldId id="576" r:id="rId58"/>
    <p:sldId id="587" r:id="rId59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rgbClr val="009900"/>
        </a:solidFill>
        <a:latin typeface="Tahoma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rgbClr val="009900"/>
        </a:solidFill>
        <a:latin typeface="Tahoma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rgbClr val="009900"/>
        </a:solidFill>
        <a:latin typeface="Tahoma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rgbClr val="009900"/>
        </a:solidFill>
        <a:latin typeface="Tahoma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rgbClr val="009900"/>
        </a:solidFill>
        <a:latin typeface="Tahom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600" kern="1200">
        <a:solidFill>
          <a:srgbClr val="009900"/>
        </a:solidFill>
        <a:latin typeface="Tahom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600" kern="1200">
        <a:solidFill>
          <a:srgbClr val="009900"/>
        </a:solidFill>
        <a:latin typeface="Tahom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600" kern="1200">
        <a:solidFill>
          <a:srgbClr val="009900"/>
        </a:solidFill>
        <a:latin typeface="Tahom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600" kern="1200">
        <a:solidFill>
          <a:srgbClr val="009900"/>
        </a:solidFill>
        <a:latin typeface="Tahom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33"/>
    <a:srgbClr val="FF9900"/>
    <a:srgbClr val="3333FF"/>
    <a:srgbClr val="CC00CC"/>
    <a:srgbClr val="009900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85"/>
    <p:restoredTop sz="94444"/>
  </p:normalViewPr>
  <p:slideViewPr>
    <p:cSldViewPr>
      <p:cViewPr varScale="1">
        <p:scale>
          <a:sx n="159" d="100"/>
          <a:sy n="159" d="100"/>
        </p:scale>
        <p:origin x="184" y="1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Bradley Hand ITC TT-Bold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Bradley Hand ITC TT-Bold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22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Bradley Hand ITC TT-Bold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22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Bradley Hand ITC TT-Bold" charset="0"/>
              </a:defRPr>
            </a:lvl1pPr>
          </a:lstStyle>
          <a:p>
            <a:pPr>
              <a:defRPr/>
            </a:pPr>
            <a:fld id="{65C80A5C-AE62-A448-B33C-FA7BC8BB61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89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B0A9AF1C-D972-4E4C-80C2-9EFA65477B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875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F17AB66C-E572-9445-BBCC-01C8D7DE6B52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1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EB083147-AEF2-6E42-B375-81907291B700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13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B635CBDE-7E15-3B4B-AA51-C1FCE21848BD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14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DC2E5508-48DA-CD41-9596-30C95F700855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15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B984CB55-462E-A64C-9805-4F69971E56C2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17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4096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5903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50D8DE20-5723-6846-AF7B-DDF86D44A10D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21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5298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BB34BFA4-403F-FB42-A203-25BDB179A8E1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23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7346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50D8DE20-5723-6846-AF7B-DDF86D44A10D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24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5298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321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C8B762C8-E052-1646-BC32-D9DFDB5A8A52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27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3051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7FFD7135-7B0C-4F47-AED9-DFDC5AA1EBDE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28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B3341E2E-736D-6C4D-8012-EB4C9C548287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29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4448B328-00E7-2940-B572-AE5036EDDD1D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2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204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E3A9451C-8A2E-A049-8473-ED66CA64E3FB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30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78080E7A-9FEE-824A-B39D-AA3FE63BF015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37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45058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D100320B-CF74-D845-8F30-8F8C37A17EEF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38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132B9627-1E96-3C46-9477-3E83BEAFBDC8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39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491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9D986EBC-9A9D-D444-8E22-D5F165E6AF3D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40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12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BCAE72AA-56C3-0B40-B9B6-E0B0288EF5A2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41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3250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8DA824C6-ABA4-CA46-8614-E126FC0B9F29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42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436E866A-0AA3-B14C-A10F-F35B8A81076C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43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E64A3292-ED91-6144-A320-EFA2A738EB41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44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0368F35C-142B-F14A-89D4-5DA84A934180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45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614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3D53F62F-B16E-E64B-A289-4831372853D0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3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614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C3CD4CA6-EF06-6A4E-8A12-200B9EF1329D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46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63490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40C503D0-5135-874B-BFFC-CE524EB73482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47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65538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7613AE2D-F866-4443-A56B-887081A7756A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51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70658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8802A30B-D280-F04B-B40D-B589C4D46399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52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72706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C189544C-6316-E243-A88B-37AA3D259E18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53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747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70081EE9-E459-884A-AEB9-9202ABF789DA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54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768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F9C193BE-21AC-7E48-97FE-BFDA62AD1FDE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55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78850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9415E0F8-655D-4A42-8004-888132DF95F3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56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80898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11B6DCBF-E6C1-504B-8B5D-4C1CB84BA6FB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57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82946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6186A55D-0406-F64B-994F-CA028ADFA57E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4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63490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E70ACE1B-A0FA-E347-8430-E481B3CF13F1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5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65538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B77BF66E-65B1-1B46-95DE-3D1F953C4499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8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6963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602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BA3DAA63-F1D3-3F40-B611-00757AB07388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10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ABF0CD29-9DEF-B647-999B-C4ADDCDFF238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11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C8B762C8-E052-1646-BC32-D9DFDB5A8A52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12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0" y="2602706"/>
            <a:ext cx="9139238" cy="55960"/>
          </a:xfrm>
          <a:prstGeom prst="rect">
            <a:avLst/>
          </a:prstGeom>
          <a:solidFill>
            <a:srgbClr val="777777">
              <a:alpha val="3098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solidFill>
                <a:srgbClr val="181813"/>
              </a:solidFill>
            </a:endParaRPr>
          </a:p>
        </p:txBody>
      </p:sp>
      <p:sp>
        <p:nvSpPr>
          <p:cNvPr id="561154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685800" y="1315641"/>
            <a:ext cx="7772400" cy="110370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61155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084910"/>
            <a:ext cx="6400800" cy="1314450"/>
          </a:xfrm>
        </p:spPr>
        <p:txBody>
          <a:bodyPr/>
          <a:lstStyle>
            <a:lvl1pPr marL="0" indent="0" algn="ctr">
              <a:buFont typeface="Wingding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64735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3C9FF7-4BA0-954C-AE89-1085969C96D3}" type="datetime1">
              <a:rPr lang="en-US" smtClean="0"/>
              <a:t>9/10/18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1B5F4A-9AEE-8847-9C2D-A8A53FBF11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822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2750" y="0"/>
            <a:ext cx="2228850" cy="4857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" y="0"/>
            <a:ext cx="6534150" cy="4857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57BDE8-1E91-8A42-8D08-753E50AB964C}" type="datetime1">
              <a:rPr lang="en-US" smtClean="0"/>
              <a:t>9/10/18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33C0E6-A9ED-F844-B9CD-AF10B84438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383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89154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914400"/>
            <a:ext cx="4038600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0" y="914400"/>
            <a:ext cx="4038600" cy="1914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0" y="2943225"/>
            <a:ext cx="4038600" cy="1914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026187-08B3-914A-803B-ABAD115FB507}" type="datetime1">
              <a:rPr lang="en-US" smtClean="0"/>
              <a:t>9/10/18</a:t>
            </a:fld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EEE4E1-D506-DF4A-BA29-8C8F5D5A1B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720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89154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81000" y="914400"/>
            <a:ext cx="8229600" cy="39433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BCABC1-8D2C-3243-9CB6-A542BFBF1778}" type="datetime1">
              <a:rPr lang="en-US" smtClean="0"/>
              <a:t>9/10/18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2B2827-F833-E84D-BA11-F365654F4A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482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13B13C-0C8B-0E4B-955F-E774D7C7F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0B91AA7-2744-4943-8344-647EBE8DAEB4}" type="datetime1">
              <a:rPr lang="en-US" smtClean="0"/>
              <a:t>9/10/18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ABDF6C-5E3E-9542-A632-C41B8BCDE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E11E46-7BB2-4C44-9ECE-49303BED9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65CAB1-71DE-BF41-8D81-F623EA855F6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208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D529A1-F172-4149-A73B-AAC181BDAF9F}" type="datetime1">
              <a:rPr lang="en-US" smtClean="0"/>
              <a:t>9/10/18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2E9B4F-8918-E94E-9E25-DFE31A6BDB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825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914400"/>
            <a:ext cx="4038600" cy="3943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914400"/>
            <a:ext cx="4038600" cy="3943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C5C285-1680-5E44-90D1-9215C6C1EBBA}" type="datetime1">
              <a:rPr lang="en-US" smtClean="0"/>
              <a:t>9/10/18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595A4A-0C38-2641-92CB-9C662582BA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725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ED4DA5-B1A0-8E41-B1B6-CA8C77B4B41F}" type="datetime1">
              <a:rPr lang="en-US" smtClean="0"/>
              <a:t>9/10/18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3024E7-C2A6-D348-8346-8BC7C51E9C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850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28DB73-35C5-5A40-ABD2-A0CB6EF449D6}" type="datetime1">
              <a:rPr lang="en-US" smtClean="0"/>
              <a:t>9/10/18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266D66-1107-0C4E-8709-A06A78E743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77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4215AC-896A-3B4E-9070-FF1EC7CE0DF2}" type="datetime1">
              <a:rPr lang="en-US" smtClean="0"/>
              <a:t>9/10/18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E98198-74D7-1E4C-988C-8C7DA7179B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002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730EEC-5D01-E54F-8A37-A7C3E2EA14DB}" type="datetime1">
              <a:rPr lang="en-US" smtClean="0"/>
              <a:t>9/10/18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D14DB2-94AD-0843-8385-5A97C0AB90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55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DD6C33-CD26-A84A-A0A0-0086AF2EE05F}" type="datetime1">
              <a:rPr lang="en-US" smtClean="0"/>
              <a:t>9/10/18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1EBA39-B28B-8F44-9C13-4E2108C30B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593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9"/>
          <p:cNvSpPr>
            <a:spLocks noChangeArrowheads="1"/>
          </p:cNvSpPr>
          <p:nvPr/>
        </p:nvSpPr>
        <p:spPr bwMode="auto">
          <a:xfrm>
            <a:off x="1" y="0"/>
            <a:ext cx="9140825" cy="857250"/>
          </a:xfrm>
          <a:prstGeom prst="rect">
            <a:avLst/>
          </a:prstGeom>
          <a:gradFill rotWithShape="1">
            <a:gsLst>
              <a:gs pos="0">
                <a:srgbClr val="777777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346" name="AutoShape 2"/>
          <p:cNvSpPr>
            <a:spLocks noChangeArrowheads="1"/>
          </p:cNvSpPr>
          <p:nvPr/>
        </p:nvSpPr>
        <p:spPr bwMode="auto">
          <a:xfrm>
            <a:off x="0" y="1428750"/>
            <a:ext cx="381000" cy="3714750"/>
          </a:xfrm>
          <a:prstGeom prst="rtTriangle">
            <a:avLst/>
          </a:prstGeom>
          <a:gradFill rotWithShape="0">
            <a:gsLst>
              <a:gs pos="0">
                <a:schemeClr val="bg1"/>
              </a:gs>
              <a:gs pos="50000">
                <a:schemeClr val="bg1">
                  <a:gamma/>
                  <a:tint val="0"/>
                  <a:invGamma/>
                </a:schemeClr>
              </a:gs>
              <a:gs pos="100000">
                <a:schemeClr val="bg1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400">
              <a:solidFill>
                <a:schemeClr val="tx1"/>
              </a:solidFill>
              <a:latin typeface="Times" charset="0"/>
              <a:ea typeface="+mn-ea"/>
              <a:cs typeface="+mn-cs"/>
            </a:endParaRPr>
          </a:p>
        </p:txBody>
      </p:sp>
      <p:sp>
        <p:nvSpPr>
          <p:cNvPr id="185347" name="AutoShape 3"/>
          <p:cNvSpPr>
            <a:spLocks noChangeArrowheads="1"/>
          </p:cNvSpPr>
          <p:nvPr/>
        </p:nvSpPr>
        <p:spPr bwMode="auto">
          <a:xfrm flipH="1">
            <a:off x="8686801" y="1428750"/>
            <a:ext cx="454025" cy="3714750"/>
          </a:xfrm>
          <a:prstGeom prst="rtTriangle">
            <a:avLst/>
          </a:prstGeom>
          <a:gradFill rotWithShape="0">
            <a:gsLst>
              <a:gs pos="0">
                <a:schemeClr val="bg1"/>
              </a:gs>
              <a:gs pos="50000">
                <a:schemeClr val="bg1">
                  <a:gamma/>
                  <a:tint val="0"/>
                  <a:invGamma/>
                </a:schemeClr>
              </a:gs>
              <a:gs pos="100000">
                <a:schemeClr val="bg1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400">
              <a:solidFill>
                <a:schemeClr val="tx1"/>
              </a:solidFill>
              <a:latin typeface="Times" charset="0"/>
              <a:ea typeface="+mn-ea"/>
              <a:cs typeface="+mn-cs"/>
            </a:endParaRPr>
          </a:p>
        </p:txBody>
      </p:sp>
      <p:sp>
        <p:nvSpPr>
          <p:cNvPr id="1853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4914900"/>
            <a:ext cx="1219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solidFill>
                  <a:srgbClr val="590A0E"/>
                </a:solidFill>
                <a:latin typeface="Arial" charset="0"/>
              </a:defRPr>
            </a:lvl1pPr>
          </a:lstStyle>
          <a:p>
            <a:pPr>
              <a:defRPr/>
            </a:pPr>
            <a:fld id="{DB21A727-8989-834B-8270-D44A35A04CC7}" type="datetime1">
              <a:rPr lang="en-US" smtClean="0"/>
              <a:t>9/10/18</a:t>
            </a:fld>
            <a:endParaRPr lang="en-US"/>
          </a:p>
        </p:txBody>
      </p:sp>
      <p:sp>
        <p:nvSpPr>
          <p:cNvPr id="1853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19200" y="4914900"/>
            <a:ext cx="7467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solidFill>
                  <a:srgbClr val="181813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1853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86800" y="4914900"/>
            <a:ext cx="457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solidFill>
                  <a:srgbClr val="590A0E"/>
                </a:solidFill>
                <a:latin typeface="Arial" charset="0"/>
              </a:defRPr>
            </a:lvl1pPr>
          </a:lstStyle>
          <a:p>
            <a:pPr>
              <a:defRPr/>
            </a:pPr>
            <a:fld id="{2565CAB1-71DE-BF41-8D81-F623EA855F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2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0"/>
            <a:ext cx="89154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3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914400"/>
            <a:ext cx="8229600" cy="394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4" name="Rectangle 10"/>
          <p:cNvSpPr>
            <a:spLocks noChangeArrowheads="1"/>
          </p:cNvSpPr>
          <p:nvPr userDrawn="1"/>
        </p:nvSpPr>
        <p:spPr bwMode="auto">
          <a:xfrm>
            <a:off x="1" y="0"/>
            <a:ext cx="9140825" cy="857250"/>
          </a:xfrm>
          <a:prstGeom prst="rect">
            <a:avLst/>
          </a:prstGeom>
          <a:gradFill rotWithShape="1">
            <a:gsLst>
              <a:gs pos="0">
                <a:srgbClr val="777777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181813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181813"/>
          </a:solidFill>
          <a:latin typeface="Verdana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181813"/>
          </a:solidFill>
          <a:latin typeface="Verdana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181813"/>
          </a:solidFill>
          <a:latin typeface="Verdana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181813"/>
          </a:solidFill>
          <a:latin typeface="Verdana" charset="0"/>
          <a:ea typeface="ＭＳ Ｐゴシック" charset="-128"/>
          <a:cs typeface="ＭＳ Ｐゴシック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181813"/>
          </a:solidFill>
          <a:latin typeface="Verdana" charset="0"/>
          <a:ea typeface="ＭＳ Ｐゴシック" charset="-128"/>
          <a:cs typeface="ＭＳ Ｐゴシック" charset="-128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181813"/>
          </a:solidFill>
          <a:latin typeface="Verdana" charset="0"/>
          <a:ea typeface="ＭＳ Ｐゴシック" charset="-128"/>
          <a:cs typeface="ＭＳ Ｐゴシック" charset="-128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181813"/>
          </a:solidFill>
          <a:latin typeface="Verdana" charset="0"/>
          <a:ea typeface="ＭＳ Ｐゴシック" charset="-128"/>
          <a:cs typeface="ＭＳ Ｐゴシック" charset="-128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181813"/>
          </a:solidFill>
          <a:latin typeface="Verdana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charset="0"/>
        <a:buChar char="§"/>
        <a:defRPr sz="3200">
          <a:solidFill>
            <a:srgbClr val="590A0E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404040"/>
        </a:buClr>
        <a:buFont typeface="Wingdings" charset="0"/>
        <a:buChar char="§"/>
        <a:defRPr sz="2800">
          <a:solidFill>
            <a:schemeClr val="tx1"/>
          </a:solidFill>
          <a:latin typeface="+mn-lt"/>
          <a:ea typeface="ＭＳ Ｐゴシック" charset="0"/>
        </a:defRPr>
      </a:lvl2pPr>
      <a:lvl3pPr marL="1085850" indent="-228600" algn="l" rtl="0" eaLnBrk="0" fontAlgn="base" hangingPunct="0">
        <a:spcBef>
          <a:spcPct val="20000"/>
        </a:spcBef>
        <a:spcAft>
          <a:spcPct val="0"/>
        </a:spcAft>
        <a:buFont typeface="Wingdings" charset="0"/>
        <a:buChar char="§"/>
        <a:defRPr sz="2400">
          <a:solidFill>
            <a:srgbClr val="2D506B"/>
          </a:solidFill>
          <a:latin typeface="+mn-lt"/>
          <a:ea typeface="+mn-ea"/>
        </a:defRPr>
      </a:lvl3pPr>
      <a:lvl4pPr marL="1428750" indent="-228600" algn="l" rtl="0" eaLnBrk="0" fontAlgn="base" hangingPunct="0">
        <a:spcBef>
          <a:spcPct val="20000"/>
        </a:spcBef>
        <a:spcAft>
          <a:spcPct val="0"/>
        </a:spcAft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4pPr>
      <a:lvl5pPr marL="177165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22885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68605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14325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60045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audio" Target="../media/audio1.bin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2"/>
                </a:solidFill>
                <a:latin typeface="Verdana" charset="0"/>
                <a:ea typeface="ＭＳ Ｐゴシック" charset="0"/>
                <a:cs typeface="ＭＳ Ｐゴシック" charset="0"/>
              </a:rPr>
              <a:t>Natural Language Processing</a:t>
            </a:r>
            <a:endParaRPr lang="en-US" b="0" dirty="0">
              <a:latin typeface="Verdan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086100"/>
            <a:ext cx="6400800" cy="1314450"/>
          </a:xfrm>
        </p:spPr>
        <p:txBody>
          <a:bodyPr/>
          <a:lstStyle/>
          <a:p>
            <a:pPr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CSCI 5832—Lecture 5</a:t>
            </a:r>
          </a:p>
          <a:p>
            <a:r>
              <a:rPr lang="en-US" dirty="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rPr>
              <a:t>Jim Martin</a:t>
            </a: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</a:pPr>
            <a:endParaRPr lang="en-US" dirty="0">
              <a:solidFill>
                <a:schemeClr val="tx1"/>
              </a:solidFill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86800" y="4914900"/>
            <a:ext cx="457200" cy="2286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533ED225-E2CE-9B46-848E-A970FFB5AC2C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10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5837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38200" y="971550"/>
            <a:ext cx="8153400" cy="3429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>
                <a:latin typeface="Tahoma" charset="0"/>
                <a:ea typeface="ＭＳ Ｐゴシック" charset="0"/>
                <a:cs typeface="ＭＳ Ｐゴシック" charset="0"/>
              </a:rPr>
              <a:t>States </a:t>
            </a:r>
            <a:r>
              <a:rPr lang="en-US" sz="2000" dirty="0">
                <a:latin typeface="Times New Roman" charset="0"/>
                <a:ea typeface="ＭＳ Ｐゴシック" charset="0"/>
                <a:cs typeface="ＭＳ Ｐゴシック" charset="0"/>
              </a:rPr>
              <a:t>Q = q</a:t>
            </a:r>
            <a:r>
              <a:rPr lang="en-US" sz="2000" baseline="-25000" dirty="0">
                <a:latin typeface="Times New Roman" charset="0"/>
                <a:ea typeface="ＭＳ Ｐゴシック" charset="0"/>
                <a:cs typeface="ＭＳ Ｐゴシック" charset="0"/>
              </a:rPr>
              <a:t>1</a:t>
            </a:r>
            <a:r>
              <a:rPr lang="en-US" sz="2000" dirty="0">
                <a:latin typeface="Times New Roman" charset="0"/>
                <a:ea typeface="ＭＳ Ｐゴシック" charset="0"/>
                <a:cs typeface="ＭＳ Ｐゴシック" charset="0"/>
              </a:rPr>
              <a:t>, q</a:t>
            </a:r>
            <a:r>
              <a:rPr lang="en-US" sz="2000" baseline="-25000" dirty="0">
                <a:latin typeface="Times New Roman" charset="0"/>
                <a:ea typeface="ＭＳ Ｐゴシック" charset="0"/>
                <a:cs typeface="ＭＳ Ｐゴシック" charset="0"/>
              </a:rPr>
              <a:t>2</a:t>
            </a:r>
            <a:r>
              <a:rPr lang="en-US" sz="2000" dirty="0">
                <a:latin typeface="Times New Roman" charset="0"/>
                <a:ea typeface="ＭＳ Ｐゴシック" charset="0"/>
                <a:cs typeface="ＭＳ Ｐゴシック" charset="0"/>
              </a:rPr>
              <a:t>…</a:t>
            </a:r>
            <a:r>
              <a:rPr lang="en-US" sz="2000" dirty="0" err="1">
                <a:latin typeface="Times New Roman" charset="0"/>
                <a:ea typeface="ＭＳ Ｐゴシック" charset="0"/>
                <a:cs typeface="ＭＳ Ｐゴシック" charset="0"/>
              </a:rPr>
              <a:t>q</a:t>
            </a:r>
            <a:r>
              <a:rPr lang="en-US" sz="2000" baseline="-25000" dirty="0" err="1">
                <a:latin typeface="Times New Roman" charset="0"/>
                <a:ea typeface="ＭＳ Ｐゴシック" charset="0"/>
                <a:cs typeface="ＭＳ Ｐゴシック" charset="0"/>
              </a:rPr>
              <a:t>N</a:t>
            </a:r>
            <a:r>
              <a:rPr lang="en-US" sz="2000" baseline="-25000" dirty="0">
                <a:latin typeface="Times New Roman" charset="0"/>
                <a:ea typeface="ＭＳ Ｐゴシック" charset="0"/>
                <a:cs typeface="ＭＳ Ｐゴシック" charset="0"/>
              </a:rPr>
              <a:t>; </a:t>
            </a:r>
            <a:r>
              <a:rPr lang="en-US" sz="2000" dirty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endParaRPr lang="en-US" sz="20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latin typeface="Tahoma" charset="0"/>
                <a:ea typeface="ＭＳ Ｐゴシック" charset="0"/>
                <a:cs typeface="ＭＳ Ｐゴシック" charset="0"/>
              </a:rPr>
              <a:t>Observations </a:t>
            </a:r>
            <a:r>
              <a:rPr lang="en-US" sz="2000" dirty="0">
                <a:latin typeface="Times New Roman" charset="0"/>
                <a:ea typeface="ＭＳ Ｐゴシック" charset="0"/>
                <a:cs typeface="ＭＳ Ｐゴシック" charset="0"/>
              </a:rPr>
              <a:t>O= o</a:t>
            </a:r>
            <a:r>
              <a:rPr lang="en-US" sz="2000" baseline="-25000" dirty="0">
                <a:latin typeface="Times New Roman" charset="0"/>
                <a:ea typeface="ＭＳ Ｐゴシック" charset="0"/>
                <a:cs typeface="ＭＳ Ｐゴシック" charset="0"/>
              </a:rPr>
              <a:t>1</a:t>
            </a:r>
            <a:r>
              <a:rPr lang="en-US" sz="2000" dirty="0">
                <a:latin typeface="Times New Roman" charset="0"/>
                <a:ea typeface="ＭＳ Ｐゴシック" charset="0"/>
                <a:cs typeface="ＭＳ Ｐゴシック" charset="0"/>
              </a:rPr>
              <a:t>, o</a:t>
            </a:r>
            <a:r>
              <a:rPr lang="en-US" sz="2000" baseline="-25000" dirty="0">
                <a:latin typeface="Times New Roman" charset="0"/>
                <a:ea typeface="ＭＳ Ｐゴシック" charset="0"/>
                <a:cs typeface="ＭＳ Ｐゴシック" charset="0"/>
              </a:rPr>
              <a:t>2</a:t>
            </a:r>
            <a:r>
              <a:rPr lang="en-US" sz="2000" dirty="0">
                <a:latin typeface="Times New Roman" charset="0"/>
                <a:ea typeface="ＭＳ Ｐゴシック" charset="0"/>
                <a:cs typeface="ＭＳ Ｐゴシック" charset="0"/>
              </a:rPr>
              <a:t>…</a:t>
            </a:r>
            <a:r>
              <a:rPr lang="en-US" sz="2000" dirty="0" err="1">
                <a:latin typeface="Times New Roman" charset="0"/>
                <a:ea typeface="ＭＳ Ｐゴシック" charset="0"/>
                <a:cs typeface="ＭＳ Ｐゴシック" charset="0"/>
              </a:rPr>
              <a:t>o</a:t>
            </a:r>
            <a:r>
              <a:rPr lang="en-US" sz="2000" baseline="-25000" dirty="0" err="1">
                <a:latin typeface="Times New Roman" charset="0"/>
                <a:ea typeface="ＭＳ Ｐゴシック" charset="0"/>
                <a:cs typeface="ＭＳ Ｐゴシック" charset="0"/>
              </a:rPr>
              <a:t>N</a:t>
            </a:r>
            <a:r>
              <a:rPr lang="en-US" sz="2000" baseline="-25000" dirty="0">
                <a:latin typeface="Times New Roman" charset="0"/>
                <a:ea typeface="ＭＳ Ｐゴシック" charset="0"/>
                <a:cs typeface="ＭＳ Ｐゴシック" charset="0"/>
              </a:rPr>
              <a:t>; </a:t>
            </a:r>
            <a:r>
              <a:rPr lang="en-US" sz="2000" dirty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Tahoma" charset="0"/>
              </a:rPr>
              <a:t>Each observation is a symbol from a vocabulary V = {v</a:t>
            </a:r>
            <a:r>
              <a:rPr lang="en-US" sz="1800" baseline="-25000" dirty="0">
                <a:latin typeface="Tahoma" charset="0"/>
              </a:rPr>
              <a:t>1</a:t>
            </a:r>
            <a:r>
              <a:rPr lang="en-US" sz="1800" dirty="0">
                <a:latin typeface="Tahoma" charset="0"/>
              </a:rPr>
              <a:t>,v</a:t>
            </a:r>
            <a:r>
              <a:rPr lang="en-US" sz="1800" baseline="-25000" dirty="0">
                <a:latin typeface="Tahoma" charset="0"/>
              </a:rPr>
              <a:t>2</a:t>
            </a:r>
            <a:r>
              <a:rPr lang="en-US" sz="1800" dirty="0">
                <a:latin typeface="Tahoma" charset="0"/>
              </a:rPr>
              <a:t>,…</a:t>
            </a:r>
            <a:r>
              <a:rPr lang="en-US" sz="1800" dirty="0" err="1">
                <a:latin typeface="Tahoma" charset="0"/>
              </a:rPr>
              <a:t>v</a:t>
            </a:r>
            <a:r>
              <a:rPr lang="en-US" sz="1800" baseline="-25000" dirty="0" err="1">
                <a:latin typeface="Tahoma" charset="0"/>
              </a:rPr>
              <a:t>V</a:t>
            </a:r>
            <a:r>
              <a:rPr lang="en-US" sz="1800" dirty="0">
                <a:latin typeface="Tahoma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latin typeface="Tahoma" charset="0"/>
                <a:ea typeface="ＭＳ Ｐゴシック" charset="0"/>
                <a:cs typeface="ＭＳ Ｐゴシック" charset="0"/>
              </a:rPr>
              <a:t>Transition probabilities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Times New Roman" charset="0"/>
              </a:rPr>
              <a:t>Transition probability matrix A = {</a:t>
            </a:r>
            <a:r>
              <a:rPr lang="en-US" sz="2000" dirty="0" err="1">
                <a:latin typeface="Times New Roman" charset="0"/>
              </a:rPr>
              <a:t>a</a:t>
            </a:r>
            <a:r>
              <a:rPr lang="en-US" sz="2000" baseline="-25000" dirty="0" err="1">
                <a:latin typeface="Times New Roman" charset="0"/>
              </a:rPr>
              <a:t>ij</a:t>
            </a:r>
            <a:r>
              <a:rPr lang="en-US" sz="2000" dirty="0">
                <a:latin typeface="Times New Roman" charset="0"/>
              </a:rPr>
              <a:t>}</a:t>
            </a:r>
            <a:endParaRPr lang="en-US" sz="1800" dirty="0">
              <a:latin typeface="Tahoma" charset="0"/>
            </a:endParaRPr>
          </a:p>
          <a:p>
            <a:pPr>
              <a:lnSpc>
                <a:spcPct val="90000"/>
              </a:lnSpc>
            </a:pPr>
            <a:endParaRPr lang="en-US" sz="20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latin typeface="Tahoma" charset="0"/>
                <a:ea typeface="ＭＳ Ｐゴシック" charset="0"/>
                <a:cs typeface="ＭＳ Ｐゴシック" charset="0"/>
              </a:rPr>
              <a:t>Observation likelihoods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Times New Roman" charset="0"/>
              </a:rPr>
              <a:t>Output probability matrix B={b</a:t>
            </a:r>
            <a:r>
              <a:rPr lang="en-US" sz="2000" baseline="-25000" dirty="0">
                <a:latin typeface="Times New Roman" charset="0"/>
              </a:rPr>
              <a:t>i</a:t>
            </a:r>
            <a:r>
              <a:rPr lang="en-US" sz="2000" dirty="0">
                <a:latin typeface="Times New Roman" charset="0"/>
              </a:rPr>
              <a:t>(k)}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sz="2000" dirty="0">
              <a:latin typeface="Times New Roman" charset="0"/>
              <a:ea typeface="ＭＳ Ｐゴシック" charset="0"/>
              <a:cs typeface="ＭＳ Ｐゴシック" charset="0"/>
              <a:sym typeface="Symbol" charset="0"/>
            </a:endParaRPr>
          </a:p>
          <a:p>
            <a:pPr>
              <a:lnSpc>
                <a:spcPct val="90000"/>
              </a:lnSpc>
            </a:pPr>
            <a:endParaRPr lang="en-US" sz="20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latin typeface="Tahoma" charset="0"/>
                <a:ea typeface="ＭＳ Ｐゴシック" charset="0"/>
                <a:cs typeface="ＭＳ Ｐゴシック" charset="0"/>
              </a:rPr>
              <a:t>Special initial probability vector </a:t>
            </a:r>
            <a:r>
              <a:rPr lang="en-US" sz="2000" dirty="0">
                <a:latin typeface="Times New Roman" charset="0"/>
                <a:ea typeface="ＭＳ Ｐゴシック" charset="0"/>
                <a:cs typeface="ＭＳ Ｐゴシック" charset="0"/>
                <a:sym typeface="Symbol" charset="0"/>
              </a:rPr>
              <a:t></a:t>
            </a:r>
            <a:endParaRPr lang="en-US" sz="2000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5837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310011"/>
              </p:ext>
            </p:extLst>
          </p:nvPr>
        </p:nvGraphicFramePr>
        <p:xfrm>
          <a:off x="2743200" y="4629150"/>
          <a:ext cx="3390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" name="Equation" r:id="rId4" imgW="1485900" imgH="177800" progId="Equation.3">
                  <p:embed/>
                </p:oleObj>
              </mc:Choice>
              <mc:Fallback>
                <p:oleObj name="Equation" r:id="rId4" imgW="14859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4629150"/>
                        <a:ext cx="33909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5277582"/>
              </p:ext>
            </p:extLst>
          </p:nvPr>
        </p:nvGraphicFramePr>
        <p:xfrm>
          <a:off x="2362200" y="2647950"/>
          <a:ext cx="4864100" cy="351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" name="Equation" r:id="rId6" imgW="2108200" imgH="203200" progId="Equation.3">
                  <p:embed/>
                </p:oleObj>
              </mc:Choice>
              <mc:Fallback>
                <p:oleObj name="Equation" r:id="rId6" imgW="21082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2647950"/>
                        <a:ext cx="4864100" cy="3512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5150377"/>
              </p:ext>
            </p:extLst>
          </p:nvPr>
        </p:nvGraphicFramePr>
        <p:xfrm>
          <a:off x="2209800" y="3714750"/>
          <a:ext cx="3751263" cy="307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" name="Equation" r:id="rId8" imgW="1625600" imgH="177800" progId="Equation.3">
                  <p:embed/>
                </p:oleObj>
              </mc:Choice>
              <mc:Fallback>
                <p:oleObj name="Equation" r:id="rId8" imgW="16256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714750"/>
                        <a:ext cx="3751263" cy="3071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Hidden Markov Models</a:t>
            </a:r>
          </a:p>
        </p:txBody>
      </p:sp>
    </p:spTree>
    <p:extLst>
      <p:ext uri="{BB962C8B-B14F-4D97-AF65-F5344CB8AC3E}">
        <p14:creationId xmlns:p14="http://schemas.microsoft.com/office/powerpoint/2010/main" val="564430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86800" y="4914900"/>
            <a:ext cx="457200" cy="2286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80C03798-70EF-8E41-9659-E82F40ED42DB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11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3 Problems</a:t>
            </a:r>
          </a:p>
        </p:txBody>
      </p:sp>
      <p:sp>
        <p:nvSpPr>
          <p:cNvPr id="4096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Given this framework there are 3 problems that we can pose to an HMM</a:t>
            </a:r>
          </a:p>
          <a:p>
            <a:pPr lvl="1"/>
            <a:r>
              <a:rPr lang="en-US" sz="2400" dirty="0">
                <a:latin typeface="Tahoma" charset="0"/>
              </a:rPr>
              <a:t>Given an observation sequence and a model, what is the probability of that sequence?</a:t>
            </a:r>
          </a:p>
          <a:p>
            <a:pPr lvl="1"/>
            <a:r>
              <a:rPr lang="en-US" sz="2400" dirty="0">
                <a:latin typeface="Tahoma" charset="0"/>
              </a:rPr>
              <a:t>Given an observation sequence and a model, what is the most likely state sequence?</a:t>
            </a:r>
          </a:p>
          <a:p>
            <a:pPr lvl="1"/>
            <a:r>
              <a:rPr lang="en-US" sz="2400" dirty="0">
                <a:latin typeface="Tahoma" charset="0"/>
              </a:rPr>
              <a:t>Given an observation sequence, find the best model parameters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86800" y="4914900"/>
            <a:ext cx="457200" cy="2286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B801F685-1AD0-6C41-9FFB-E20ABD4E3FC0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12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430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Problem 1</a:t>
            </a:r>
          </a:p>
        </p:txBody>
      </p:sp>
      <p:sp>
        <p:nvSpPr>
          <p:cNvPr id="4301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The probability of a sequence given a model...</a:t>
            </a:r>
          </a:p>
          <a:p>
            <a:pPr marL="457200" lvl="1" indent="0">
              <a:buNone/>
            </a:pPr>
            <a:endParaRPr lang="en-US" dirty="0">
              <a:latin typeface="Tahoma" charset="0"/>
            </a:endParaRPr>
          </a:p>
          <a:p>
            <a:pPr marL="457200" lvl="1" indent="0">
              <a:buNone/>
            </a:pPr>
            <a:endParaRPr lang="en-US" sz="2400" dirty="0">
              <a:latin typeface="Tahoma" charset="0"/>
            </a:endParaRPr>
          </a:p>
          <a:p>
            <a:pPr lvl="1"/>
            <a:r>
              <a:rPr lang="en-US" sz="2000" dirty="0">
                <a:latin typeface="Tahoma" charset="0"/>
              </a:rPr>
              <a:t>Used in sequence classification tasks</a:t>
            </a:r>
          </a:p>
          <a:p>
            <a:pPr lvl="2"/>
            <a:r>
              <a:rPr lang="en-US" sz="1800" dirty="0">
                <a:latin typeface="Tahoma" charset="0"/>
                <a:ea typeface="ＭＳ Ｐゴシック" charset="0"/>
              </a:rPr>
              <a:t>Word spotting in ASR, language identification, speaker identification, author identification, etc.</a:t>
            </a:r>
          </a:p>
          <a:p>
            <a:pPr lvl="3"/>
            <a:r>
              <a:rPr lang="en-US" sz="1400" dirty="0">
                <a:latin typeface="Tahoma" charset="0"/>
                <a:ea typeface="ＭＳ Ｐゴシック" charset="0"/>
              </a:rPr>
              <a:t>Train one model per class</a:t>
            </a:r>
          </a:p>
          <a:p>
            <a:pPr lvl="3"/>
            <a:r>
              <a:rPr lang="en-US" sz="1400" dirty="0">
                <a:latin typeface="Tahoma" charset="0"/>
                <a:ea typeface="ＭＳ Ｐゴシック" charset="0"/>
              </a:rPr>
              <a:t>Given an observation, pass it to each model and compute P(</a:t>
            </a:r>
            <a:r>
              <a:rPr lang="en-US" sz="1400" dirty="0" err="1">
                <a:latin typeface="Tahoma" charset="0"/>
                <a:ea typeface="ＭＳ Ｐゴシック" charset="0"/>
              </a:rPr>
              <a:t>seq|model</a:t>
            </a:r>
            <a:r>
              <a:rPr lang="en-US" sz="1400" dirty="0">
                <a:latin typeface="Tahoma" charset="0"/>
                <a:ea typeface="ＭＳ Ｐゴシック" charset="0"/>
              </a:rPr>
              <a:t>)</a:t>
            </a:r>
          </a:p>
          <a:p>
            <a:pPr lvl="3"/>
            <a:r>
              <a:rPr lang="en-US" sz="1400" dirty="0">
                <a:latin typeface="Tahoma" charset="0"/>
                <a:ea typeface="ＭＳ Ｐゴシック" charset="0"/>
              </a:rPr>
              <a:t>Argmax over models gives you the class</a:t>
            </a:r>
          </a:p>
          <a:p>
            <a:pPr lvl="1"/>
            <a:r>
              <a:rPr lang="en-US" sz="2000" dirty="0">
                <a:latin typeface="Tahoma" charset="0"/>
              </a:rPr>
              <a:t>Used in model development... How do I know if some change I made to the model is making things better?</a:t>
            </a: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</p:txBody>
      </p:sp>
      <p:pic>
        <p:nvPicPr>
          <p:cNvPr id="43014" name="Picture 4" descr="te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57350"/>
            <a:ext cx="7454900" cy="486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86800" y="4914900"/>
            <a:ext cx="457200" cy="2286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CFC22D4B-32FD-FC46-BD1F-D2CA49DFCC99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13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Problem 2</a:t>
            </a:r>
          </a:p>
        </p:txBody>
      </p:sp>
      <p:sp>
        <p:nvSpPr>
          <p:cNvPr id="4506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Most probable state sequence given a model and an observation sequence</a:t>
            </a:r>
          </a:p>
          <a:p>
            <a:endParaRPr lang="en-US" sz="28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Tahoma" charset="0"/>
            </a:endParaRPr>
          </a:p>
          <a:p>
            <a:pPr marL="457200" lvl="1" indent="0">
              <a:buNone/>
            </a:pPr>
            <a:endParaRPr lang="en-US" sz="2400" dirty="0">
              <a:latin typeface="Tahoma" charset="0"/>
            </a:endParaRPr>
          </a:p>
          <a:p>
            <a:pPr lvl="1"/>
            <a:r>
              <a:rPr lang="en-US" sz="2400" dirty="0">
                <a:latin typeface="Tahoma" charset="0"/>
              </a:rPr>
              <a:t>Typically used in sequence labeling problems, where the labels correspond to hidden states</a:t>
            </a:r>
          </a:p>
          <a:p>
            <a:pPr lvl="2"/>
            <a:r>
              <a:rPr lang="en-US" sz="2000" dirty="0">
                <a:latin typeface="Tahoma" charset="0"/>
                <a:ea typeface="ＭＳ Ｐゴシック" charset="0"/>
              </a:rPr>
              <a:t>As we’</a:t>
            </a:r>
            <a:r>
              <a:rPr lang="en-US" altLang="ja-JP" sz="2000" dirty="0">
                <a:latin typeface="Tahoma" charset="0"/>
                <a:ea typeface="ＭＳ Ｐゴシック" charset="0"/>
              </a:rPr>
              <a:t>ll see almost any problem can be cast as a sequence labeling problem</a:t>
            </a:r>
          </a:p>
          <a:p>
            <a:pPr marL="457200" lvl="1" indent="0">
              <a:buNone/>
            </a:pPr>
            <a:endParaRPr lang="en-US" sz="2400" dirty="0">
              <a:latin typeface="Tahoma" charset="0"/>
            </a:endParaRPr>
          </a:p>
        </p:txBody>
      </p:sp>
      <p:pic>
        <p:nvPicPr>
          <p:cNvPr id="45062" name="Picture 4" descr="temp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90750"/>
            <a:ext cx="8153400" cy="848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86800" y="4914900"/>
            <a:ext cx="457200" cy="2286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BC43100A-1A06-2047-BCDA-E0AB9A05C81F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14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471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Problem 3</a:t>
            </a:r>
          </a:p>
        </p:txBody>
      </p:sp>
      <p:sp>
        <p:nvSpPr>
          <p:cNvPr id="471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895350"/>
            <a:ext cx="8229600" cy="394335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Infer the best model parameters, given a model and an observation sequence...</a:t>
            </a:r>
          </a:p>
          <a:p>
            <a:pPr lvl="1"/>
            <a:r>
              <a:rPr lang="en-US" dirty="0">
                <a:latin typeface="Tahoma" charset="0"/>
              </a:rPr>
              <a:t>That is, fill in the A and B tables with the right numbers...</a:t>
            </a:r>
          </a:p>
          <a:p>
            <a:pPr lvl="2"/>
            <a:r>
              <a:rPr lang="en-US" dirty="0">
                <a:latin typeface="Tahoma" charset="0"/>
                <a:ea typeface="ＭＳ Ｐゴシック" charset="0"/>
              </a:rPr>
              <a:t>The numbers that make the observation sequence most likely</a:t>
            </a:r>
          </a:p>
          <a:p>
            <a:pPr lvl="1"/>
            <a:r>
              <a:rPr lang="en-US" dirty="0">
                <a:latin typeface="Tahoma" charset="0"/>
              </a:rPr>
              <a:t>Useful for getting an HMM without having to hire annotators</a:t>
            </a:r>
            <a:r>
              <a:rPr lang="mr-IN" dirty="0">
                <a:latin typeface="Tahoma" charset="0"/>
              </a:rPr>
              <a:t>…</a:t>
            </a:r>
            <a:endParaRPr lang="en-US" dirty="0">
              <a:latin typeface="Tahoma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86800" y="4914900"/>
            <a:ext cx="457200" cy="2286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4EA94E46-17A5-D94E-8097-1B7EFF747A0F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15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491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Solutions</a:t>
            </a:r>
          </a:p>
        </p:txBody>
      </p:sp>
      <p:sp>
        <p:nvSpPr>
          <p:cNvPr id="4915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Problem 2: Viterbi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Problem 1: Forward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Problem 3: Forward-Backward</a:t>
            </a:r>
          </a:p>
          <a:p>
            <a:pPr lvl="1"/>
            <a:r>
              <a:rPr lang="en-US" dirty="0">
                <a:latin typeface="Tahoma" charset="0"/>
                <a:cs typeface="ＭＳ Ｐゴシック" charset="0"/>
              </a:rPr>
              <a:t>An instance of Expectation Maximization (EM)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86800" y="4914900"/>
            <a:ext cx="457200" cy="2286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68C39286-78CD-834C-AA36-7D6A16CB344A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16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Problem 2: Decoding</a:t>
            </a:r>
          </a:p>
        </p:txBody>
      </p:sp>
      <p:sp>
        <p:nvSpPr>
          <p:cNvPr id="5120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Tahoma" charset="0"/>
                <a:ea typeface="ＭＳ Ｐゴシック" charset="0"/>
                <a:cs typeface="ＭＳ Ｐゴシック" charset="0"/>
              </a:rPr>
              <a:t>Assume we have a complete model that can give us what we need. Recall that we need to get</a:t>
            </a:r>
          </a:p>
          <a:p>
            <a:pPr>
              <a:lnSpc>
                <a:spcPct val="90000"/>
              </a:lnSpc>
            </a:pPr>
            <a:endParaRPr lang="en-US" sz="24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  <a:buFont typeface="Wingdings" charset="0"/>
              <a:buNone/>
            </a:pPr>
            <a:endParaRPr lang="en-US" sz="24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</a:pPr>
            <a:endParaRPr lang="en-US" sz="24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24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Tahoma" charset="0"/>
                <a:ea typeface="ＭＳ Ｐゴシック" charset="0"/>
                <a:cs typeface="ＭＳ Ｐゴシック" charset="0"/>
              </a:rPr>
              <a:t>We could just enumerate all paths (as we did with the ice cream example) given the input and use the model to assign probabilities to each.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Tahoma" charset="0"/>
              </a:rPr>
              <a:t>Not a good idea</a:t>
            </a:r>
            <a:endParaRPr lang="en-US" sz="24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  <a:buFont typeface="Wingdings" charset="0"/>
              <a:buNone/>
            </a:pPr>
            <a:endParaRPr lang="en-US" sz="2400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860164" name="Picture 4" descr="argmax1"/>
          <p:cNvPicPr>
            <a:picLocks noChangeAspect="1" noChangeArrowheads="1"/>
          </p:cNvPicPr>
          <p:nvPr/>
        </p:nvPicPr>
        <p:blipFill>
          <a:blip r:embed="rId2">
            <a:alphaModFix amt="75000"/>
          </a:blip>
          <a:srcRect/>
          <a:stretch>
            <a:fillRect/>
          </a:stretch>
        </p:blipFill>
        <p:spPr bwMode="auto">
          <a:xfrm>
            <a:off x="2133600" y="2038350"/>
            <a:ext cx="4267200" cy="864394"/>
          </a:xfrm>
          <a:prstGeom prst="rect">
            <a:avLst/>
          </a:prstGeom>
          <a:solidFill>
            <a:schemeClr val="accent2">
              <a:alpha val="75000"/>
            </a:schemeClr>
          </a:solidFill>
          <a:effectLst>
            <a:outerShdw blurRad="63500" dist="35921" dir="2700000" algn="ctr" rotWithShape="0">
              <a:srgbClr val="000000">
                <a:alpha val="74998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A05DC5E1-5050-FE41-BE07-ABDF9D2EDA96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17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399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Likelihood and Prior</a:t>
            </a:r>
          </a:p>
        </p:txBody>
      </p:sp>
      <p:pic>
        <p:nvPicPr>
          <p:cNvPr id="39941" name="Picture 3" descr="tag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028700"/>
            <a:ext cx="5130800" cy="1218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2" name="Picture 4" descr="tag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1"/>
          <a:stretch>
            <a:fillRect/>
          </a:stretch>
        </p:blipFill>
        <p:spPr bwMode="auto">
          <a:xfrm>
            <a:off x="2590800" y="2228850"/>
            <a:ext cx="4025900" cy="70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3" name="Picture 5" descr="tag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028950"/>
            <a:ext cx="4254500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4" name="Picture 6" descr="tag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43351"/>
            <a:ext cx="7797800" cy="735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7159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1371600"/>
            <a:ext cx="993775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7160" name="Picture 8" descr="markov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028950"/>
            <a:ext cx="858838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280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7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7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17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86800" y="4914900"/>
            <a:ext cx="457200" cy="2286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FE77ABAF-63CC-674F-B5AE-E2EB23B04F2F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18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532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Intuition</a:t>
            </a:r>
          </a:p>
        </p:txBody>
      </p:sp>
      <p:sp>
        <p:nvSpPr>
          <p:cNvPr id="532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819150"/>
            <a:ext cx="8229600" cy="3943350"/>
          </a:xfrm>
        </p:spPr>
        <p:txBody>
          <a:bodyPr/>
          <a:lstStyle/>
          <a:p>
            <a:r>
              <a:rPr lang="en-US" sz="2400" dirty="0">
                <a:latin typeface="Tahoma" charset="0"/>
                <a:ea typeface="ＭＳ Ｐゴシック" charset="0"/>
                <a:cs typeface="ＭＳ Ｐゴシック" charset="0"/>
              </a:rPr>
              <a:t>Consider a state/</a:t>
            </a:r>
            <a:r>
              <a:rPr lang="en-US" sz="2400" dirty="0" err="1">
                <a:latin typeface="Tahoma" charset="0"/>
                <a:ea typeface="ＭＳ Ｐゴシック" charset="0"/>
                <a:cs typeface="ＭＳ Ｐゴシック" charset="0"/>
              </a:rPr>
              <a:t>obs</a:t>
            </a:r>
            <a:r>
              <a:rPr lang="en-US" sz="2400" dirty="0">
                <a:latin typeface="Tahoma" charset="0"/>
                <a:ea typeface="ＭＳ Ｐゴシック" charset="0"/>
                <a:cs typeface="ＭＳ Ｐゴシック" charset="0"/>
              </a:rPr>
              <a:t> sequence that ends at some state at time</a:t>
            </a:r>
            <a:r>
              <a:rPr lang="en-US" sz="2400" i="1" dirty="0">
                <a:latin typeface="Tahoma" charset="0"/>
                <a:ea typeface="ＭＳ Ｐゴシック" charset="0"/>
                <a:cs typeface="ＭＳ Ｐゴシック" charset="0"/>
              </a:rPr>
              <a:t> i </a:t>
            </a:r>
            <a:r>
              <a:rPr lang="en-US" sz="2400" dirty="0">
                <a:latin typeface="Tahoma" charset="0"/>
                <a:ea typeface="ＭＳ Ｐゴシック" charset="0"/>
                <a:cs typeface="ＭＳ Ｐゴシック" charset="0"/>
              </a:rPr>
              <a:t>(i.e., has a particular tag T at position </a:t>
            </a:r>
            <a:r>
              <a:rPr lang="en-US" sz="2400" i="1" dirty="0" err="1">
                <a:latin typeface="Tahoma" charset="0"/>
                <a:ea typeface="ＭＳ Ｐゴシック" charset="0"/>
                <a:cs typeface="ＭＳ Ｐゴシック" charset="0"/>
              </a:rPr>
              <a:t>i</a:t>
            </a:r>
            <a:r>
              <a:rPr lang="en-US" sz="2400" i="1" dirty="0">
                <a:latin typeface="Tahoma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>
                <a:latin typeface="Tahoma" charset="0"/>
                <a:ea typeface="ＭＳ Ｐゴシック" charset="0"/>
                <a:cs typeface="ＭＳ Ｐゴシック" charset="0"/>
              </a:rPr>
              <a:t> in the sequence)</a:t>
            </a:r>
          </a:p>
          <a:p>
            <a:r>
              <a:rPr lang="en-US" sz="2400" dirty="0">
                <a:latin typeface="Tahoma" charset="0"/>
                <a:ea typeface="ＭＳ Ｐゴシック" charset="0"/>
                <a:cs typeface="ＭＳ Ｐゴシック" charset="0"/>
              </a:rPr>
              <a:t>The probability of </a:t>
            </a:r>
            <a:r>
              <a:rPr lang="en-US" sz="2400" i="1" dirty="0">
                <a:latin typeface="Tahoma" charset="0"/>
                <a:ea typeface="ＭＳ Ｐゴシック" charset="0"/>
                <a:cs typeface="ＭＳ Ｐゴシック" charset="0"/>
              </a:rPr>
              <a:t>that tag sequence</a:t>
            </a:r>
            <a:r>
              <a:rPr lang="en-US" sz="2400" dirty="0">
                <a:latin typeface="Tahoma" charset="0"/>
                <a:ea typeface="ＭＳ Ｐゴシック" charset="0"/>
                <a:cs typeface="ＭＳ Ｐゴシック" charset="0"/>
              </a:rPr>
              <a:t> can be broken into parts</a:t>
            </a:r>
          </a:p>
          <a:p>
            <a:pPr lvl="1"/>
            <a:r>
              <a:rPr lang="en-US" sz="2000" dirty="0">
                <a:latin typeface="Tahoma" charset="0"/>
              </a:rPr>
              <a:t>The probability of the sequence up through time i-1</a:t>
            </a:r>
          </a:p>
          <a:p>
            <a:pPr lvl="1"/>
            <a:r>
              <a:rPr lang="en-US" sz="2000" dirty="0">
                <a:latin typeface="Tahoma" charset="0"/>
              </a:rPr>
              <a:t>Multiplied by </a:t>
            </a:r>
          </a:p>
          <a:p>
            <a:pPr lvl="2"/>
            <a:r>
              <a:rPr lang="en-US" sz="1800" dirty="0">
                <a:latin typeface="Tahoma" charset="0"/>
              </a:rPr>
              <a:t>the transition probability from the tag at the end of the i-1 sequence to T.</a:t>
            </a:r>
          </a:p>
          <a:p>
            <a:pPr lvl="2"/>
            <a:r>
              <a:rPr lang="en-US" sz="1800" dirty="0">
                <a:latin typeface="Tahoma" charset="0"/>
              </a:rPr>
              <a:t>And the observation probability of the observed word given tag 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don’t need to know the probability of all the possible paths (tag sequences) that could have led to the current state.</a:t>
            </a:r>
          </a:p>
          <a:p>
            <a:r>
              <a:rPr lang="en-US" dirty="0"/>
              <a:t>Just the best path that ends with that tag</a:t>
            </a:r>
          </a:p>
          <a:p>
            <a:r>
              <a:rPr lang="en-US" dirty="0"/>
              <a:t>If that’s true at time </a:t>
            </a:r>
            <a:r>
              <a:rPr lang="en-US" i="1" dirty="0" err="1"/>
              <a:t>i</a:t>
            </a:r>
            <a:r>
              <a:rPr lang="en-US" i="1" dirty="0"/>
              <a:t>, </a:t>
            </a:r>
            <a:r>
              <a:rPr lang="en-US" dirty="0"/>
              <a:t>then its also true at time </a:t>
            </a:r>
            <a:r>
              <a:rPr lang="en-US" i="1" dirty="0"/>
              <a:t>i-1</a:t>
            </a:r>
            <a:r>
              <a:rPr lang="en-US" dirty="0"/>
              <a:t>, and all the way back to the start of time.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86800" y="4914900"/>
            <a:ext cx="457200" cy="228600"/>
          </a:xfrm>
        </p:spPr>
        <p:txBody>
          <a:bodyPr/>
          <a:lstStyle/>
          <a:p>
            <a:pPr>
              <a:defRPr/>
            </a:pPr>
            <a:fld id="{4212AB37-3ECE-0F4B-BF68-5E49C2F81B4E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182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86800" y="4914900"/>
            <a:ext cx="457200" cy="2286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899B7272-6E56-A141-A27A-F9B3621D326D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2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Today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More on HMMs</a:t>
            </a:r>
            <a:endParaRPr lang="en-US" dirty="0">
              <a:latin typeface="Tahoma" charset="0"/>
              <a:cs typeface="ＭＳ Ｐゴシック" charset="0"/>
            </a:endParaRPr>
          </a:p>
          <a:p>
            <a:pPr lvl="1"/>
            <a:r>
              <a:rPr lang="en-US" dirty="0">
                <a:latin typeface="Tahoma" charset="0"/>
              </a:rPr>
              <a:t>3 HMM problems and algorithms</a:t>
            </a:r>
          </a:p>
          <a:p>
            <a:pPr lvl="2"/>
            <a:r>
              <a:rPr lang="en-US" dirty="0">
                <a:latin typeface="Tahoma" charset="0"/>
                <a:ea typeface="ＭＳ Ｐゴシック" charset="0"/>
              </a:rPr>
              <a:t>Decoding (Viterbi)</a:t>
            </a:r>
          </a:p>
          <a:p>
            <a:pPr lvl="2"/>
            <a:r>
              <a:rPr lang="en-US" dirty="0">
                <a:latin typeface="Tahoma" charset="0"/>
                <a:ea typeface="ＭＳ Ｐゴシック" charset="0"/>
              </a:rPr>
              <a:t>Forward</a:t>
            </a:r>
          </a:p>
          <a:p>
            <a:pPr lvl="2"/>
            <a:r>
              <a:rPr lang="en-US" dirty="0">
                <a:latin typeface="Tahoma" charset="0"/>
                <a:ea typeface="ＭＳ Ｐゴシック" charset="0"/>
              </a:rPr>
              <a:t>EM, (Forward-Backward or Baum-Welch)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86800" y="4914900"/>
            <a:ext cx="457200" cy="2286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F17B7928-2A07-FD46-8533-650B545B4C7E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20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583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Viterbi</a:t>
            </a:r>
          </a:p>
        </p:txBody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Create an table where</a:t>
            </a:r>
          </a:p>
          <a:p>
            <a:pPr lvl="1"/>
            <a:r>
              <a:rPr lang="en-US" sz="2400" dirty="0">
                <a:latin typeface="Tahoma" charset="0"/>
              </a:rPr>
              <a:t>Columns correspond to observations</a:t>
            </a:r>
          </a:p>
          <a:p>
            <a:pPr lvl="1"/>
            <a:r>
              <a:rPr lang="en-US" sz="2400" dirty="0">
                <a:latin typeface="Tahoma" charset="0"/>
              </a:rPr>
              <a:t>Rows correspond to possible hidden states</a:t>
            </a:r>
          </a:p>
          <a:p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Sweep through the table in one pass filling the columns left to right using given transition probabilities and observations probabilities</a:t>
            </a:r>
          </a:p>
          <a:p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Key to using dynamic programming is that we need only store the MAX </a:t>
            </a:r>
            <a:r>
              <a:rPr lang="en-US" sz="2800" dirty="0" err="1">
                <a:latin typeface="Tahoma" charset="0"/>
                <a:ea typeface="ＭＳ Ｐゴシック" charset="0"/>
                <a:cs typeface="ＭＳ Ｐゴシック" charset="0"/>
              </a:rPr>
              <a:t>prob</a:t>
            </a:r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 and path to each cell, (not all paths)</a:t>
            </a:r>
          </a:p>
        </p:txBody>
      </p:sp>
      <p:pic>
        <p:nvPicPr>
          <p:cNvPr id="2" name="Picture 1" descr="images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590550"/>
            <a:ext cx="3365500" cy="241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86800" y="4914900"/>
            <a:ext cx="457200" cy="2286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5EEDDB02-E19C-4A4B-A736-A8CCF77DD9E9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21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Viterbi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CE6102-D186-964F-8330-5E8C3A543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800100"/>
            <a:ext cx="6553200" cy="370582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59F56-5F32-604C-882B-D660B93BD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Probabilities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C405D-CF29-6B47-B0E7-FAABFD1E0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65CAB1-71DE-BF41-8D81-F623EA855F6E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669CA5-177D-0843-83AB-9B9F42935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764547"/>
            <a:ext cx="5539105" cy="437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59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86800" y="4914900"/>
            <a:ext cx="457200" cy="2286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97826B86-0974-0245-9349-669E7DB96DC0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23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5632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The Viterbi Algorithm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22B880-7DE6-A54A-A99D-9F8189C54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997969"/>
            <a:ext cx="7315200" cy="372355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86800" y="4914900"/>
            <a:ext cx="457200" cy="2286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5EEDDB02-E19C-4A4B-A736-A8CCF77DD9E9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24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Viterbi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02FE4A-C1B1-4C46-A0C5-505D826BD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965" y="800100"/>
            <a:ext cx="5677869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86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Tahoma" charset="0"/>
                <a:ea typeface="ＭＳ Ｐゴシック" charset="0"/>
                <a:cs typeface="ＭＳ Ｐゴシック" charset="0"/>
              </a:rPr>
              <a:t>Assignment 2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an HMM-based POS tagger</a:t>
            </a:r>
          </a:p>
          <a:p>
            <a:pPr lvl="1"/>
            <a:r>
              <a:rPr lang="en-US" dirty="0"/>
              <a:t>POS-tagged data</a:t>
            </a:r>
          </a:p>
          <a:p>
            <a:pPr lvl="1"/>
            <a:r>
              <a:rPr lang="en-US" dirty="0"/>
              <a:t>Bigram model</a:t>
            </a:r>
          </a:p>
          <a:p>
            <a:pPr lvl="1"/>
            <a:r>
              <a:rPr lang="en-US" dirty="0"/>
              <a:t>Viterbi decoding</a:t>
            </a:r>
          </a:p>
          <a:p>
            <a:pPr lvl="1"/>
            <a:r>
              <a:rPr lang="en-US" dirty="0"/>
              <a:t>&lt;UNK&gt; for unknown words</a:t>
            </a:r>
          </a:p>
          <a:p>
            <a:pPr lvl="1"/>
            <a:r>
              <a:rPr lang="en-US" dirty="0"/>
              <a:t>Add-1 smoothing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86800" y="4914900"/>
            <a:ext cx="457200" cy="228600"/>
          </a:xfrm>
        </p:spPr>
        <p:txBody>
          <a:bodyPr/>
          <a:lstStyle/>
          <a:p>
            <a:pPr>
              <a:defRPr/>
            </a:pPr>
            <a:fld id="{4212AB37-3ECE-0F4B-BF68-5E49C2F81B4E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865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3E028-BA42-5740-8A96-E030D5D93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Office Hours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A7701-68F1-4943-91DA-4EA6C5C70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I’ll be leaving at 4:15 today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72EDED-DE80-6947-90DD-27306F45B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65CAB1-71DE-BF41-8D81-F623EA855F6E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592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86800" y="4914900"/>
            <a:ext cx="457200" cy="2286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B801F685-1AD0-6C41-9FFB-E20ABD4E3FC0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27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430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Problem 1</a:t>
            </a:r>
          </a:p>
        </p:txBody>
      </p:sp>
      <p:sp>
        <p:nvSpPr>
          <p:cNvPr id="4301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The probability of a sequence given a model...</a:t>
            </a:r>
          </a:p>
          <a:p>
            <a:pPr marL="457200" lvl="1" indent="0">
              <a:buNone/>
            </a:pPr>
            <a:endParaRPr lang="en-US" dirty="0">
              <a:latin typeface="Tahoma" charset="0"/>
            </a:endParaRPr>
          </a:p>
          <a:p>
            <a:pPr marL="457200" lvl="1" indent="0">
              <a:buNone/>
            </a:pPr>
            <a:endParaRPr lang="en-US" sz="2400" dirty="0">
              <a:latin typeface="Tahoma" charset="0"/>
            </a:endParaRPr>
          </a:p>
          <a:p>
            <a:pPr lvl="1"/>
            <a:r>
              <a:rPr lang="en-US" sz="2000" dirty="0">
                <a:latin typeface="Tahoma" charset="0"/>
              </a:rPr>
              <a:t>Used in sequence classification tasks</a:t>
            </a:r>
          </a:p>
          <a:p>
            <a:pPr lvl="2"/>
            <a:r>
              <a:rPr lang="en-US" sz="1800" dirty="0">
                <a:latin typeface="Tahoma" charset="0"/>
                <a:ea typeface="ＭＳ Ｐゴシック" charset="0"/>
              </a:rPr>
              <a:t>Word spotting in ASR, language identification, speaker identification, author identification, etc.</a:t>
            </a:r>
          </a:p>
          <a:p>
            <a:pPr lvl="3"/>
            <a:r>
              <a:rPr lang="en-US" sz="1400" dirty="0">
                <a:latin typeface="Tahoma" charset="0"/>
                <a:ea typeface="ＭＳ Ｐゴシック" charset="0"/>
              </a:rPr>
              <a:t>Train one model per class</a:t>
            </a:r>
          </a:p>
          <a:p>
            <a:pPr lvl="3"/>
            <a:r>
              <a:rPr lang="en-US" sz="1400" dirty="0">
                <a:latin typeface="Tahoma" charset="0"/>
                <a:ea typeface="ＭＳ Ｐゴシック" charset="0"/>
              </a:rPr>
              <a:t>Given an observation, pass it to each model and compute P(</a:t>
            </a:r>
            <a:r>
              <a:rPr lang="en-US" sz="1400" dirty="0" err="1">
                <a:latin typeface="Tahoma" charset="0"/>
                <a:ea typeface="ＭＳ Ｐゴシック" charset="0"/>
              </a:rPr>
              <a:t>seq|model</a:t>
            </a:r>
            <a:r>
              <a:rPr lang="en-US" sz="1400" dirty="0">
                <a:latin typeface="Tahoma" charset="0"/>
                <a:ea typeface="ＭＳ Ｐゴシック" charset="0"/>
              </a:rPr>
              <a:t>)</a:t>
            </a:r>
          </a:p>
          <a:p>
            <a:pPr lvl="3"/>
            <a:r>
              <a:rPr lang="en-US" sz="1400" dirty="0">
                <a:latin typeface="Tahoma" charset="0"/>
                <a:ea typeface="ＭＳ Ｐゴシック" charset="0"/>
              </a:rPr>
              <a:t>Argmax over models gives you the class</a:t>
            </a:r>
          </a:p>
          <a:p>
            <a:pPr lvl="1"/>
            <a:r>
              <a:rPr lang="en-US" sz="2000" dirty="0">
                <a:latin typeface="Tahoma" charset="0"/>
              </a:rPr>
              <a:t>Used in model development... How do I know if some change I made to the model is making things better?</a:t>
            </a: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</p:txBody>
      </p:sp>
      <p:pic>
        <p:nvPicPr>
          <p:cNvPr id="43014" name="Picture 4" descr="te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57350"/>
            <a:ext cx="7454900" cy="486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5388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86800" y="4914900"/>
            <a:ext cx="457200" cy="2286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A9AFE724-0C2B-FE48-9549-9754FB03C446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28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6451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Problem 1: Forward</a:t>
            </a:r>
          </a:p>
        </p:txBody>
      </p:sp>
      <p:sp>
        <p:nvSpPr>
          <p:cNvPr id="6451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Given an observation sequence return the probability of the sequence given the model...</a:t>
            </a:r>
          </a:p>
          <a:p>
            <a:pPr lvl="1"/>
            <a:r>
              <a:rPr lang="en-US" sz="2400" dirty="0">
                <a:latin typeface="Tahoma" charset="0"/>
              </a:rPr>
              <a:t>In an HMM, any number of sequences might be responsible for a given observation sequence (with some associated probability)</a:t>
            </a:r>
          </a:p>
          <a:p>
            <a:pPr lvl="1"/>
            <a:r>
              <a:rPr lang="en-US" sz="2400" dirty="0">
                <a:latin typeface="Tahoma" charset="0"/>
              </a:rPr>
              <a:t>So we need to sum the probabilities of all the paths consistent with some observation sequence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86800" y="4914900"/>
            <a:ext cx="457200" cy="2286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ADF9A268-606A-BF44-B989-DDB46219BFAE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29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6861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Ice Cream Example</a:t>
            </a:r>
          </a:p>
        </p:txBody>
      </p:sp>
      <p:pic>
        <p:nvPicPr>
          <p:cNvPr id="68613" name="Picture 1029" descr="forward-exampl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" y="983457"/>
            <a:ext cx="8229600" cy="3804047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86800" y="4914900"/>
            <a:ext cx="457200" cy="2286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47E7B47E-01BD-FC44-A7E8-83194C62BA45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3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604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0" dirty="0">
                <a:latin typeface="Verdana" charset="0"/>
                <a:ea typeface="ＭＳ Ｐゴシック" charset="0"/>
                <a:cs typeface="ＭＳ Ｐゴシック" charset="0"/>
              </a:rPr>
              <a:t>HMMs for Ice Cream</a:t>
            </a:r>
          </a:p>
        </p:txBody>
      </p:sp>
      <p:sp>
        <p:nvSpPr>
          <p:cNvPr id="6042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You are a climatologist in the year 2799 studying global warming</a:t>
            </a:r>
          </a:p>
          <a:p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You can’</a:t>
            </a:r>
            <a:r>
              <a:rPr lang="en-US" altLang="ja-JP" sz="2800" dirty="0">
                <a:latin typeface="Tahoma" charset="0"/>
                <a:ea typeface="ＭＳ Ｐゴシック" charset="0"/>
                <a:cs typeface="ＭＳ Ｐゴシック" charset="0"/>
              </a:rPr>
              <a:t>t find any records of the weather in Baltimore for summer of 2007</a:t>
            </a:r>
          </a:p>
          <a:p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But you find Jason Eisner’</a:t>
            </a:r>
            <a:r>
              <a:rPr lang="en-US" altLang="ja-JP" sz="2800" dirty="0">
                <a:latin typeface="Tahoma" charset="0"/>
                <a:ea typeface="ＭＳ Ｐゴシック" charset="0"/>
                <a:cs typeface="ＭＳ Ｐゴシック" charset="0"/>
              </a:rPr>
              <a:t>s diary which lists how many ice creams Jason ate every day that summer</a:t>
            </a:r>
          </a:p>
          <a:p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Your job: figure out how hot it was each day</a:t>
            </a:r>
          </a:p>
        </p:txBody>
      </p:sp>
      <p:pic>
        <p:nvPicPr>
          <p:cNvPr id="845828" name="Picture 4" descr="eisner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1" y="2114550"/>
            <a:ext cx="6508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119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45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86800" y="4914900"/>
            <a:ext cx="457200" cy="2286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3EEE6356-12A5-FE43-A5F7-091F78D2A62C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30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7270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Forward</a:t>
            </a:r>
          </a:p>
        </p:txBody>
      </p:sp>
      <p:pic>
        <p:nvPicPr>
          <p:cNvPr id="72709" name="Picture 1030" descr="forward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1143000"/>
            <a:ext cx="8610600" cy="2934891"/>
          </a:xfr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Text Classification Preview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1A785C-C965-5D40-AAFE-C6AFD50D11D0}" type="datetime1">
              <a:rPr lang="en-US" smtClean="0"/>
              <a:pPr>
                <a:defRPr/>
              </a:pPr>
              <a:t>9/11/18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87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Is This Spam?</a:t>
            </a:r>
          </a:p>
        </p:txBody>
      </p:sp>
      <p:pic>
        <p:nvPicPr>
          <p:cNvPr id="3" name="Picture 2" descr="spam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819150"/>
            <a:ext cx="8702659" cy="515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43236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610600" cy="857250"/>
          </a:xfrm>
        </p:spPr>
        <p:txBody>
          <a:bodyPr/>
          <a:lstStyle/>
          <a:p>
            <a:r>
              <a:rPr lang="en-US" sz="3600" b="0" dirty="0"/>
              <a:t>Who Wrote Which Federalist Paper?</a:t>
            </a:r>
          </a:p>
        </p:txBody>
      </p:sp>
      <p:sp>
        <p:nvSpPr>
          <p:cNvPr id="135987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52400" y="1028700"/>
            <a:ext cx="7467600" cy="30861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dirty="0"/>
              <a:t>1787-8: anonymous essays try to convince New York to ratify new U.S. Constitution:  Jay, Madison, Hamilton.  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dirty="0"/>
              <a:t>Authorship of 12 of the letters in dispute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dirty="0"/>
              <a:t>1963: solved by </a:t>
            </a:r>
            <a:r>
              <a:rPr lang="en-US" dirty="0" err="1"/>
              <a:t>Mosteller</a:t>
            </a:r>
            <a:r>
              <a:rPr lang="en-US" dirty="0"/>
              <a:t> and Wallace using Bayesian methods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endParaRPr lang="en-US" dirty="0"/>
          </a:p>
        </p:txBody>
      </p:sp>
      <p:pic>
        <p:nvPicPr>
          <p:cNvPr id="12" name="Picture 11" descr="370px-Federalis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895866"/>
            <a:ext cx="1676400" cy="2718486"/>
          </a:xfrm>
          <a:prstGeom prst="rect">
            <a:avLst/>
          </a:prstGeom>
        </p:spPr>
      </p:pic>
      <p:pic>
        <p:nvPicPr>
          <p:cNvPr id="2" name="Picture 1" descr="220px-James_Madis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4038600"/>
            <a:ext cx="907007" cy="1104900"/>
          </a:xfrm>
          <a:prstGeom prst="rect">
            <a:avLst/>
          </a:prstGeom>
        </p:spPr>
      </p:pic>
      <p:pic>
        <p:nvPicPr>
          <p:cNvPr id="3" name="Picture 2" descr="220px-Alexander_Hamilton_portrait_by_John_Trumbull_180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1" y="4019550"/>
            <a:ext cx="947391" cy="1123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1" y="4774168"/>
            <a:ext cx="1728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James Madison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24401" y="4793218"/>
            <a:ext cx="2174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Alexander Hamilton</a:t>
            </a:r>
          </a:p>
        </p:txBody>
      </p:sp>
    </p:spTree>
    <p:extLst>
      <p:ext uri="{BB962C8B-B14F-4D97-AF65-F5344CB8AC3E}">
        <p14:creationId xmlns:p14="http://schemas.microsoft.com/office/powerpoint/2010/main" val="16142623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More Recently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819150"/>
            <a:ext cx="8229600" cy="4038600"/>
          </a:xfrm>
        </p:spPr>
        <p:txBody>
          <a:bodyPr/>
          <a:lstStyle/>
          <a:p>
            <a:r>
              <a:rPr lang="en-US" i="1" dirty="0"/>
              <a:t>The Cuckoo's Calling </a:t>
            </a:r>
            <a:r>
              <a:rPr lang="en-US" dirty="0"/>
              <a:t>by Robert Galbraith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1A785C-C965-5D40-AAFE-C6AFD50D11D0}" type="datetime1">
              <a:rPr lang="en-US" smtClean="0"/>
              <a:pPr>
                <a:defRPr/>
              </a:pPr>
              <a:t>9/11/18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8" name="Picture 7" descr="51QDsOcr7O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750"/>
            <a:ext cx="2175358" cy="3486150"/>
          </a:xfrm>
          <a:prstGeom prst="rect">
            <a:avLst/>
          </a:prstGeom>
        </p:spPr>
      </p:pic>
      <p:pic>
        <p:nvPicPr>
          <p:cNvPr id="12" name="Picture 11" descr="UK_JK_Rowling_Harry_Pott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901" y="2876550"/>
            <a:ext cx="3277877" cy="2133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1962150"/>
            <a:ext cx="3429000" cy="9020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800" y="2952750"/>
            <a:ext cx="2197100" cy="185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07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Even More Recently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819150"/>
            <a:ext cx="8229600" cy="4038600"/>
          </a:xfrm>
        </p:spPr>
        <p:txBody>
          <a:bodyPr/>
          <a:lstStyle/>
          <a:p>
            <a:r>
              <a:rPr lang="en-US" i="1" dirty="0"/>
              <a:t>NY Times “Anonymous” editorial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BEEAD8-27A0-A347-88C8-51F79F8C0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743" y="57150"/>
            <a:ext cx="1948887" cy="3105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5BEC55-771F-464B-9EA5-867EDEA7E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371600"/>
            <a:ext cx="4409045" cy="3486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938E5F-0AB9-F34E-9D8E-46B6202BC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941" y="2066925"/>
            <a:ext cx="1882388" cy="2190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3651F2-A8A8-5A41-9E03-17D44CD922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2529" y="3219450"/>
            <a:ext cx="1477686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001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/>
          <p:cNvSpPr>
            <a:spLocks noGrp="1"/>
          </p:cNvSpPr>
          <p:nvPr>
            <p:ph type="title"/>
          </p:nvPr>
        </p:nvSpPr>
        <p:spPr>
          <a:xfrm>
            <a:off x="0" y="285750"/>
            <a:ext cx="8915400" cy="800100"/>
          </a:xfrm>
        </p:spPr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Problem 3: Learning the Model Parameters</a:t>
            </a:r>
          </a:p>
        </p:txBody>
      </p:sp>
      <p:sp>
        <p:nvSpPr>
          <p:cNvPr id="74754" name="Content Placeholder 2"/>
          <p:cNvSpPr>
            <a:spLocks noGrp="1"/>
          </p:cNvSpPr>
          <p:nvPr>
            <p:ph idx="1"/>
          </p:nvPr>
        </p:nvSpPr>
        <p:spPr>
          <a:xfrm>
            <a:off x="381000" y="1428750"/>
            <a:ext cx="8229600" cy="34290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An example to get the intuition down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Forward backward</a:t>
            </a:r>
          </a:p>
        </p:txBody>
      </p:sp>
      <p:sp>
        <p:nvSpPr>
          <p:cNvPr id="7475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86800" y="4914900"/>
            <a:ext cx="457200" cy="2286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65EFFF88-86A0-7847-8296-2531827382C1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36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86800" y="4914900"/>
            <a:ext cx="457200" cy="2286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8328D02E-29DF-3A40-8B88-7C136FC5E419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37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Urn Example</a:t>
            </a:r>
          </a:p>
        </p:txBody>
      </p:sp>
      <p:sp>
        <p:nvSpPr>
          <p:cNvPr id="4403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A genie has two urns filled with red and blue balls. The genie selects an urn and then draws a ball from it (and replaces it). The genie then selects either the same urn or the other one and then selects another ball…</a:t>
            </a:r>
          </a:p>
          <a:p>
            <a:pPr lvl="1"/>
            <a:r>
              <a:rPr lang="en-US">
                <a:latin typeface="Tahoma" charset="0"/>
              </a:rPr>
              <a:t>The urns are hidden</a:t>
            </a:r>
          </a:p>
          <a:p>
            <a:pPr lvl="1"/>
            <a:r>
              <a:rPr lang="en-US">
                <a:latin typeface="Tahoma" charset="0"/>
              </a:rPr>
              <a:t>The balls are observed</a:t>
            </a:r>
          </a:p>
        </p:txBody>
      </p:sp>
    </p:spTree>
    <p:extLst>
      <p:ext uri="{BB962C8B-B14F-4D97-AF65-F5344CB8AC3E}">
        <p14:creationId xmlns:p14="http://schemas.microsoft.com/office/powerpoint/2010/main" val="35068097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86800" y="4914900"/>
            <a:ext cx="457200" cy="2286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B2C39D75-DE4C-1A4C-ABDD-A8C8B3FFDD79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38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460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Urn</a:t>
            </a:r>
          </a:p>
        </p:txBody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Based on the results of a long series of draws...</a:t>
            </a:r>
          </a:p>
          <a:p>
            <a:pPr lvl="1"/>
            <a:r>
              <a:rPr lang="en-US" dirty="0">
                <a:latin typeface="Tahoma" charset="0"/>
              </a:rPr>
              <a:t>Figure out the distribution of colors of balls in each urn</a:t>
            </a:r>
          </a:p>
          <a:p>
            <a:pPr lvl="2"/>
            <a:r>
              <a:rPr lang="en-US" dirty="0">
                <a:latin typeface="Tahoma" charset="0"/>
                <a:ea typeface="ＭＳ Ｐゴシック" charset="0"/>
              </a:rPr>
              <a:t>Observation probabilities (B table)</a:t>
            </a:r>
          </a:p>
          <a:p>
            <a:pPr lvl="1"/>
            <a:r>
              <a:rPr lang="en-US" dirty="0">
                <a:latin typeface="Tahoma" charset="0"/>
              </a:rPr>
              <a:t>Figure out the genie</a:t>
            </a:r>
            <a:r>
              <a:rPr lang="ja-JP" altLang="en-US" dirty="0">
                <a:latin typeface="Tahoma" charset="0"/>
              </a:rPr>
              <a:t>’</a:t>
            </a:r>
            <a:r>
              <a:rPr lang="en-US" altLang="ja-JP" dirty="0">
                <a:latin typeface="Tahoma" charset="0"/>
              </a:rPr>
              <a:t>s preferences in going from one urn to the next</a:t>
            </a:r>
          </a:p>
          <a:p>
            <a:pPr lvl="2"/>
            <a:r>
              <a:rPr lang="en-US" dirty="0">
                <a:latin typeface="Tahoma" charset="0"/>
                <a:ea typeface="ＭＳ Ｐゴシック" charset="0"/>
              </a:rPr>
              <a:t>Transition probabilities (A table)</a:t>
            </a:r>
          </a:p>
        </p:txBody>
      </p:sp>
    </p:spTree>
    <p:extLst>
      <p:ext uri="{BB962C8B-B14F-4D97-AF65-F5344CB8AC3E}">
        <p14:creationId xmlns:p14="http://schemas.microsoft.com/office/powerpoint/2010/main" val="27995498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B3A439FA-3D88-4248-A8F1-6E6500584EBE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39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Urns and Balls</a:t>
            </a:r>
          </a:p>
        </p:txBody>
      </p:sp>
      <p:sp>
        <p:nvSpPr>
          <p:cNvPr id="4813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77850" y="964407"/>
            <a:ext cx="7861300" cy="3584972"/>
          </a:xfrm>
        </p:spPr>
        <p:txBody>
          <a:bodyPr/>
          <a:lstStyle/>
          <a:p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Pi:  Urn 1:  0.9; Urn 2:  0.1</a:t>
            </a:r>
          </a:p>
          <a:p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A</a:t>
            </a:r>
          </a:p>
          <a:p>
            <a:endParaRPr lang="en-US" sz="28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B</a:t>
            </a:r>
          </a:p>
          <a:p>
            <a:pPr lvl="1"/>
            <a:endParaRPr lang="el-GR" sz="2400" dirty="0">
              <a:latin typeface="Tahoma" charset="0"/>
            </a:endParaRPr>
          </a:p>
        </p:txBody>
      </p:sp>
      <p:graphicFrame>
        <p:nvGraphicFramePr>
          <p:cNvPr id="885801" name="Group 41"/>
          <p:cNvGraphicFramePr>
            <a:graphicFrameLocks noGrp="1"/>
          </p:cNvGraphicFramePr>
          <p:nvPr>
            <p:ph sz="quarter" idx="2"/>
          </p:nvPr>
        </p:nvGraphicFramePr>
        <p:xfrm>
          <a:off x="1384300" y="1418035"/>
          <a:ext cx="4033838" cy="1209678"/>
        </p:xfrm>
        <a:graphic>
          <a:graphicData uri="http://schemas.openxmlformats.org/drawingml/2006/table">
            <a:tbl>
              <a:tblPr/>
              <a:tblGrid>
                <a:gridCol w="1344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4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4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88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endParaRPr kumimoji="0" lang="en-US" sz="2100" b="0" i="0" u="none" strike="noStrike" cap="none" normalizeH="0" baseline="0">
                        <a:ln>
                          <a:noFill/>
                        </a:ln>
                        <a:solidFill>
                          <a:srgbClr val="590A0E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72" marB="3427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Urn 1</a:t>
                      </a:r>
                    </a:p>
                  </a:txBody>
                  <a:tcPr marT="34272" marB="342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Urn 2</a:t>
                      </a:r>
                    </a:p>
                  </a:txBody>
                  <a:tcPr marT="34272" marB="342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21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Urn 1</a:t>
                      </a:r>
                    </a:p>
                  </a:txBody>
                  <a:tcPr marT="34272" marB="3427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0.6</a:t>
                      </a:r>
                    </a:p>
                  </a:txBody>
                  <a:tcPr marT="34272" marB="342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0.4</a:t>
                      </a:r>
                    </a:p>
                  </a:txBody>
                  <a:tcPr marT="34272" marB="342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58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Urn 2</a:t>
                      </a:r>
                    </a:p>
                  </a:txBody>
                  <a:tcPr marT="34272" marB="3427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0.3</a:t>
                      </a:r>
                    </a:p>
                  </a:txBody>
                  <a:tcPr marT="34272" marB="342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0.7</a:t>
                      </a:r>
                    </a:p>
                  </a:txBody>
                  <a:tcPr marT="34272" marB="342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85800" name="Group 40"/>
          <p:cNvGraphicFramePr>
            <a:graphicFrameLocks noGrp="1"/>
          </p:cNvGraphicFramePr>
          <p:nvPr>
            <p:ph sz="quarter" idx="3"/>
          </p:nvPr>
        </p:nvGraphicFramePr>
        <p:xfrm>
          <a:off x="1557338" y="3221832"/>
          <a:ext cx="3810000" cy="1239442"/>
        </p:xfrm>
        <a:graphic>
          <a:graphicData uri="http://schemas.openxmlformats.org/drawingml/2006/table">
            <a:tbl>
              <a:tblPr/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205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endParaRPr kumimoji="0" lang="en-US" sz="2100" b="0" i="0" u="none" strike="noStrike" cap="none" normalizeH="0" baseline="0">
                        <a:ln>
                          <a:noFill/>
                        </a:ln>
                        <a:solidFill>
                          <a:srgbClr val="590A0E"/>
                        </a:solidFill>
                        <a:effectLst/>
                        <a:latin typeface="Tahom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34297" marB="3429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Urn 1</a:t>
                      </a:r>
                    </a:p>
                  </a:txBody>
                  <a:tcPr marT="34297" marB="342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Urn 2</a:t>
                      </a:r>
                    </a:p>
                  </a:txBody>
                  <a:tcPr marT="34297" marB="342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9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Red</a:t>
                      </a:r>
                    </a:p>
                  </a:txBody>
                  <a:tcPr marT="34297" marB="3429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0.7</a:t>
                      </a:r>
                    </a:p>
                  </a:txBody>
                  <a:tcPr marT="34297" marB="342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0.4</a:t>
                      </a:r>
                    </a:p>
                  </a:txBody>
                  <a:tcPr marT="34297" marB="342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69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Blue</a:t>
                      </a:r>
                    </a:p>
                  </a:txBody>
                  <a:tcPr marT="34297" marB="3429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0.3</a:t>
                      </a:r>
                    </a:p>
                  </a:txBody>
                  <a:tcPr marT="34297" marB="342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0.6</a:t>
                      </a:r>
                    </a:p>
                  </a:txBody>
                  <a:tcPr marT="34297" marB="342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7197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86800" y="4914900"/>
            <a:ext cx="457200" cy="2286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3A64ADB3-4B02-F345-BB85-4444D2080F5B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4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624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Eisner Task</a:t>
            </a:r>
          </a:p>
        </p:txBody>
      </p:sp>
      <p:sp>
        <p:nvSpPr>
          <p:cNvPr id="7987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Given</a:t>
            </a:r>
          </a:p>
          <a:p>
            <a:pPr lvl="1">
              <a:defRPr/>
            </a:pPr>
            <a:r>
              <a:rPr lang="en-US" dirty="0">
                <a:latin typeface="Tahoma" charset="0"/>
              </a:rPr>
              <a:t>An ice cream observation sequence 1,2,3,2,2,2,3…</a:t>
            </a:r>
          </a:p>
          <a:p>
            <a:pPr>
              <a:defRPr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Produce</a:t>
            </a:r>
          </a:p>
          <a:p>
            <a:pPr lvl="1">
              <a:defRPr/>
            </a:pPr>
            <a:r>
              <a:rPr lang="en-US" dirty="0">
                <a:latin typeface="Tahoma" charset="0"/>
              </a:rPr>
              <a:t>Hidden weather sequence </a:t>
            </a:r>
          </a:p>
          <a:p>
            <a:pPr marL="457200" lvl="1" indent="0">
              <a:buFont typeface="Wingdings" charset="0"/>
              <a:buNone/>
              <a:defRPr/>
            </a:pPr>
            <a:r>
              <a:rPr lang="en-US" dirty="0">
                <a:latin typeface="Tahoma" charset="0"/>
              </a:rPr>
              <a:t>   H,C,H,H,H,C, C…</a:t>
            </a:r>
          </a:p>
        </p:txBody>
      </p:sp>
    </p:spTree>
    <p:extLst>
      <p:ext uri="{BB962C8B-B14F-4D97-AF65-F5344CB8AC3E}">
        <p14:creationId xmlns:p14="http://schemas.microsoft.com/office/powerpoint/2010/main" val="23887976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86800" y="4914900"/>
            <a:ext cx="457200" cy="2286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3CE67055-49E3-074B-83AC-72D474FA2A43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40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Urns and Balls</a:t>
            </a:r>
          </a:p>
        </p:txBody>
      </p:sp>
      <p:sp>
        <p:nvSpPr>
          <p:cNvPr id="501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14400"/>
            <a:ext cx="5334000" cy="3943350"/>
          </a:xfrm>
        </p:spPr>
        <p:txBody>
          <a:bodyPr/>
          <a:lstStyle/>
          <a:p>
            <a:r>
              <a:rPr lang="en-US" altLang="ja-JP" sz="2800" dirty="0">
                <a:latin typeface="Tahoma" charset="0"/>
                <a:ea typeface="ＭＳ Ｐゴシック" charset="0"/>
                <a:cs typeface="ＭＳ Ｐゴシック" charset="0"/>
              </a:rPr>
              <a:t>Assume the input (observables) is Blue Blue Red (BBR)</a:t>
            </a:r>
          </a:p>
          <a:p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Since both urns contain</a:t>
            </a:r>
          </a:p>
          <a:p>
            <a:pPr>
              <a:buFont typeface="Wingdings" charset="0"/>
              <a:buNone/>
            </a:pPr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   red and blue balls</a:t>
            </a:r>
          </a:p>
          <a:p>
            <a:pPr>
              <a:buFont typeface="Wingdings" charset="0"/>
              <a:buNone/>
            </a:pPr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   any path of length 3 through this machine can produce this output</a:t>
            </a:r>
          </a:p>
        </p:txBody>
      </p:sp>
      <p:grpSp>
        <p:nvGrpSpPr>
          <p:cNvPr id="50182" name="Group 15"/>
          <p:cNvGrpSpPr>
            <a:grpSpLocks/>
          </p:cNvGrpSpPr>
          <p:nvPr/>
        </p:nvGrpSpPr>
        <p:grpSpPr bwMode="auto">
          <a:xfrm>
            <a:off x="5181600" y="2000251"/>
            <a:ext cx="3695700" cy="2010965"/>
            <a:chOff x="3216" y="2256"/>
            <a:chExt cx="2328" cy="1689"/>
          </a:xfrm>
        </p:grpSpPr>
        <p:sp>
          <p:nvSpPr>
            <p:cNvPr id="50183" name="Freeform 4"/>
            <p:cNvSpPr>
              <a:spLocks/>
            </p:cNvSpPr>
            <p:nvPr/>
          </p:nvSpPr>
          <p:spPr bwMode="auto">
            <a:xfrm>
              <a:off x="5040" y="2256"/>
              <a:ext cx="450" cy="644"/>
            </a:xfrm>
            <a:custGeom>
              <a:avLst/>
              <a:gdLst>
                <a:gd name="T0" fmla="*/ 184 w 432"/>
                <a:gd name="T1" fmla="*/ 754 h 624"/>
                <a:gd name="T2" fmla="*/ 0 w 432"/>
                <a:gd name="T3" fmla="*/ 406 h 624"/>
                <a:gd name="T4" fmla="*/ 184 w 432"/>
                <a:gd name="T5" fmla="*/ 60 h 624"/>
                <a:gd name="T6" fmla="*/ 369 w 432"/>
                <a:gd name="T7" fmla="*/ 60 h 624"/>
                <a:gd name="T8" fmla="*/ 552 w 432"/>
                <a:gd name="T9" fmla="*/ 406 h 624"/>
                <a:gd name="T10" fmla="*/ 369 w 432"/>
                <a:gd name="T11" fmla="*/ 754 h 6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32"/>
                <a:gd name="T19" fmla="*/ 0 h 624"/>
                <a:gd name="T20" fmla="*/ 432 w 432"/>
                <a:gd name="T21" fmla="*/ 624 h 6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32" h="624">
                  <a:moveTo>
                    <a:pt x="144" y="624"/>
                  </a:moveTo>
                  <a:cubicBezTo>
                    <a:pt x="72" y="528"/>
                    <a:pt x="0" y="432"/>
                    <a:pt x="0" y="336"/>
                  </a:cubicBezTo>
                  <a:cubicBezTo>
                    <a:pt x="0" y="240"/>
                    <a:pt x="96" y="96"/>
                    <a:pt x="144" y="48"/>
                  </a:cubicBezTo>
                  <a:cubicBezTo>
                    <a:pt x="192" y="0"/>
                    <a:pt x="240" y="0"/>
                    <a:pt x="288" y="48"/>
                  </a:cubicBezTo>
                  <a:cubicBezTo>
                    <a:pt x="336" y="96"/>
                    <a:pt x="432" y="240"/>
                    <a:pt x="432" y="336"/>
                  </a:cubicBezTo>
                  <a:cubicBezTo>
                    <a:pt x="432" y="432"/>
                    <a:pt x="312" y="576"/>
                    <a:pt x="288" y="62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0184" name="Group 5"/>
            <p:cNvGrpSpPr>
              <a:grpSpLocks/>
            </p:cNvGrpSpPr>
            <p:nvPr/>
          </p:nvGrpSpPr>
          <p:grpSpPr bwMode="auto">
            <a:xfrm>
              <a:off x="3216" y="2256"/>
              <a:ext cx="2328" cy="1689"/>
              <a:chOff x="3024" y="2269"/>
              <a:chExt cx="2328" cy="1689"/>
            </a:xfrm>
          </p:grpSpPr>
          <p:sp>
            <p:nvSpPr>
              <p:cNvPr id="50185" name="Oval 6"/>
              <p:cNvSpPr>
                <a:spLocks noChangeArrowheads="1"/>
              </p:cNvSpPr>
              <p:nvPr/>
            </p:nvSpPr>
            <p:spPr bwMode="auto">
              <a:xfrm>
                <a:off x="3024" y="2928"/>
                <a:ext cx="600" cy="59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  <a:latin typeface="Times New Roman" charset="0"/>
                  </a:rPr>
                  <a:t>Urn 1</a:t>
                </a:r>
              </a:p>
            </p:txBody>
          </p:sp>
          <p:sp>
            <p:nvSpPr>
              <p:cNvPr id="50186" name="Oval 7"/>
              <p:cNvSpPr>
                <a:spLocks noChangeArrowheads="1"/>
              </p:cNvSpPr>
              <p:nvPr/>
            </p:nvSpPr>
            <p:spPr bwMode="auto">
              <a:xfrm>
                <a:off x="4752" y="2928"/>
                <a:ext cx="600" cy="59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  <a:latin typeface="Times New Roman" charset="0"/>
                  </a:rPr>
                  <a:t>Urn 2</a:t>
                </a:r>
              </a:p>
            </p:txBody>
          </p:sp>
          <p:sp>
            <p:nvSpPr>
              <p:cNvPr id="50187" name="Freeform 8"/>
              <p:cNvSpPr>
                <a:spLocks/>
              </p:cNvSpPr>
              <p:nvPr/>
            </p:nvSpPr>
            <p:spPr bwMode="auto">
              <a:xfrm>
                <a:off x="3471" y="2778"/>
                <a:ext cx="1500" cy="149"/>
              </a:xfrm>
              <a:custGeom>
                <a:avLst/>
                <a:gdLst>
                  <a:gd name="T0" fmla="*/ 0 w 1440"/>
                  <a:gd name="T1" fmla="*/ 177 h 144"/>
                  <a:gd name="T2" fmla="*/ 920 w 1440"/>
                  <a:gd name="T3" fmla="*/ 0 h 144"/>
                  <a:gd name="T4" fmla="*/ 1841 w 1440"/>
                  <a:gd name="T5" fmla="*/ 177 h 144"/>
                  <a:gd name="T6" fmla="*/ 0 60000 65536"/>
                  <a:gd name="T7" fmla="*/ 0 60000 65536"/>
                  <a:gd name="T8" fmla="*/ 0 60000 65536"/>
                  <a:gd name="T9" fmla="*/ 0 w 1440"/>
                  <a:gd name="T10" fmla="*/ 0 h 144"/>
                  <a:gd name="T11" fmla="*/ 1440 w 1440"/>
                  <a:gd name="T12" fmla="*/ 144 h 14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0" h="144">
                    <a:moveTo>
                      <a:pt x="0" y="144"/>
                    </a:moveTo>
                    <a:cubicBezTo>
                      <a:pt x="240" y="72"/>
                      <a:pt x="480" y="0"/>
                      <a:pt x="720" y="0"/>
                    </a:cubicBezTo>
                    <a:cubicBezTo>
                      <a:pt x="960" y="0"/>
                      <a:pt x="1320" y="120"/>
                      <a:pt x="1440" y="144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188" name="Freeform 9"/>
              <p:cNvSpPr>
                <a:spLocks/>
              </p:cNvSpPr>
              <p:nvPr/>
            </p:nvSpPr>
            <p:spPr bwMode="auto">
              <a:xfrm>
                <a:off x="3471" y="3498"/>
                <a:ext cx="1500" cy="149"/>
              </a:xfrm>
              <a:custGeom>
                <a:avLst/>
                <a:gdLst>
                  <a:gd name="T0" fmla="*/ 1841 w 1440"/>
                  <a:gd name="T1" fmla="*/ 0 h 144"/>
                  <a:gd name="T2" fmla="*/ 920 w 1440"/>
                  <a:gd name="T3" fmla="*/ 177 h 144"/>
                  <a:gd name="T4" fmla="*/ 0 w 1440"/>
                  <a:gd name="T5" fmla="*/ 0 h 144"/>
                  <a:gd name="T6" fmla="*/ 0 60000 65536"/>
                  <a:gd name="T7" fmla="*/ 0 60000 65536"/>
                  <a:gd name="T8" fmla="*/ 0 60000 65536"/>
                  <a:gd name="T9" fmla="*/ 0 w 1440"/>
                  <a:gd name="T10" fmla="*/ 0 h 144"/>
                  <a:gd name="T11" fmla="*/ 1440 w 1440"/>
                  <a:gd name="T12" fmla="*/ 144 h 14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0" h="144">
                    <a:moveTo>
                      <a:pt x="1440" y="0"/>
                    </a:moveTo>
                    <a:cubicBezTo>
                      <a:pt x="1200" y="72"/>
                      <a:pt x="960" y="144"/>
                      <a:pt x="720" y="144"/>
                    </a:cubicBezTo>
                    <a:cubicBezTo>
                      <a:pt x="480" y="144"/>
                      <a:pt x="240" y="72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189" name="Freeform 10"/>
              <p:cNvSpPr>
                <a:spLocks/>
              </p:cNvSpPr>
              <p:nvPr/>
            </p:nvSpPr>
            <p:spPr bwMode="auto">
              <a:xfrm>
                <a:off x="3066" y="2269"/>
                <a:ext cx="450" cy="644"/>
              </a:xfrm>
              <a:custGeom>
                <a:avLst/>
                <a:gdLst>
                  <a:gd name="T0" fmla="*/ 184 w 432"/>
                  <a:gd name="T1" fmla="*/ 754 h 624"/>
                  <a:gd name="T2" fmla="*/ 0 w 432"/>
                  <a:gd name="T3" fmla="*/ 406 h 624"/>
                  <a:gd name="T4" fmla="*/ 184 w 432"/>
                  <a:gd name="T5" fmla="*/ 60 h 624"/>
                  <a:gd name="T6" fmla="*/ 369 w 432"/>
                  <a:gd name="T7" fmla="*/ 60 h 624"/>
                  <a:gd name="T8" fmla="*/ 552 w 432"/>
                  <a:gd name="T9" fmla="*/ 406 h 624"/>
                  <a:gd name="T10" fmla="*/ 369 w 432"/>
                  <a:gd name="T11" fmla="*/ 754 h 62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32"/>
                  <a:gd name="T19" fmla="*/ 0 h 624"/>
                  <a:gd name="T20" fmla="*/ 432 w 432"/>
                  <a:gd name="T21" fmla="*/ 624 h 62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32" h="624">
                    <a:moveTo>
                      <a:pt x="144" y="624"/>
                    </a:moveTo>
                    <a:cubicBezTo>
                      <a:pt x="72" y="528"/>
                      <a:pt x="0" y="432"/>
                      <a:pt x="0" y="336"/>
                    </a:cubicBezTo>
                    <a:cubicBezTo>
                      <a:pt x="0" y="240"/>
                      <a:pt x="96" y="96"/>
                      <a:pt x="144" y="48"/>
                    </a:cubicBezTo>
                    <a:cubicBezTo>
                      <a:pt x="192" y="0"/>
                      <a:pt x="240" y="0"/>
                      <a:pt x="288" y="48"/>
                    </a:cubicBezTo>
                    <a:cubicBezTo>
                      <a:pt x="336" y="96"/>
                      <a:pt x="432" y="240"/>
                      <a:pt x="432" y="336"/>
                    </a:cubicBezTo>
                    <a:cubicBezTo>
                      <a:pt x="432" y="432"/>
                      <a:pt x="312" y="576"/>
                      <a:pt x="288" y="624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190" name="Text Box 11"/>
              <p:cNvSpPr txBox="1">
                <a:spLocks noChangeArrowheads="1"/>
              </p:cNvSpPr>
              <p:nvPr/>
            </p:nvSpPr>
            <p:spPr bwMode="auto">
              <a:xfrm>
                <a:off x="4024" y="2536"/>
                <a:ext cx="225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600">
                    <a:solidFill>
                      <a:srgbClr val="009900"/>
                    </a:solidFill>
                    <a:latin typeface="Tahoma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1600">
                    <a:solidFill>
                      <a:srgbClr val="009900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 eaLnBrk="0" hangingPunct="0">
                  <a:defRPr sz="1600">
                    <a:solidFill>
                      <a:srgbClr val="009900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 eaLnBrk="0" hangingPunct="0">
                  <a:defRPr sz="1600">
                    <a:solidFill>
                      <a:srgbClr val="009900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 eaLnBrk="0" hangingPunct="0">
                  <a:defRPr sz="1600">
                    <a:solidFill>
                      <a:srgbClr val="009900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9900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9900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9900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9900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800">
                    <a:solidFill>
                      <a:schemeClr val="tx1"/>
                    </a:solidFill>
                    <a:latin typeface="Times New Roman" charset="0"/>
                  </a:rPr>
                  <a:t>.4</a:t>
                </a:r>
              </a:p>
            </p:txBody>
          </p:sp>
          <p:sp>
            <p:nvSpPr>
              <p:cNvPr id="50191" name="Text Box 12"/>
              <p:cNvSpPr txBox="1">
                <a:spLocks noChangeArrowheads="1"/>
              </p:cNvSpPr>
              <p:nvPr/>
            </p:nvSpPr>
            <p:spPr bwMode="auto">
              <a:xfrm>
                <a:off x="4114" y="3648"/>
                <a:ext cx="225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600">
                    <a:solidFill>
                      <a:srgbClr val="009900"/>
                    </a:solidFill>
                    <a:latin typeface="Tahoma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1600">
                    <a:solidFill>
                      <a:srgbClr val="009900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 eaLnBrk="0" hangingPunct="0">
                  <a:defRPr sz="1600">
                    <a:solidFill>
                      <a:srgbClr val="009900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 eaLnBrk="0" hangingPunct="0">
                  <a:defRPr sz="1600">
                    <a:solidFill>
                      <a:srgbClr val="009900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 eaLnBrk="0" hangingPunct="0">
                  <a:defRPr sz="1600">
                    <a:solidFill>
                      <a:srgbClr val="009900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9900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9900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9900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9900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800">
                    <a:solidFill>
                      <a:schemeClr val="tx1"/>
                    </a:solidFill>
                    <a:latin typeface="Times New Roman" charset="0"/>
                  </a:rPr>
                  <a:t>.3</a:t>
                </a:r>
              </a:p>
            </p:txBody>
          </p:sp>
          <p:sp>
            <p:nvSpPr>
              <p:cNvPr id="50192" name="Text Box 13"/>
              <p:cNvSpPr txBox="1">
                <a:spLocks noChangeArrowheads="1"/>
              </p:cNvSpPr>
              <p:nvPr/>
            </p:nvSpPr>
            <p:spPr bwMode="auto">
              <a:xfrm>
                <a:off x="3170" y="2269"/>
                <a:ext cx="225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600">
                    <a:solidFill>
                      <a:srgbClr val="009900"/>
                    </a:solidFill>
                    <a:latin typeface="Tahoma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1600">
                    <a:solidFill>
                      <a:srgbClr val="009900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 eaLnBrk="0" hangingPunct="0">
                  <a:defRPr sz="1600">
                    <a:solidFill>
                      <a:srgbClr val="009900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 eaLnBrk="0" hangingPunct="0">
                  <a:defRPr sz="1600">
                    <a:solidFill>
                      <a:srgbClr val="009900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 eaLnBrk="0" hangingPunct="0">
                  <a:defRPr sz="1600">
                    <a:solidFill>
                      <a:srgbClr val="009900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9900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9900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9900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9900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800">
                    <a:solidFill>
                      <a:schemeClr val="tx1"/>
                    </a:solidFill>
                    <a:latin typeface="Times New Roman" charset="0"/>
                  </a:rPr>
                  <a:t>.6</a:t>
                </a:r>
              </a:p>
            </p:txBody>
          </p:sp>
          <p:sp>
            <p:nvSpPr>
              <p:cNvPr id="50193" name="Text Box 14"/>
              <p:cNvSpPr txBox="1">
                <a:spLocks noChangeArrowheads="1"/>
              </p:cNvSpPr>
              <p:nvPr/>
            </p:nvSpPr>
            <p:spPr bwMode="auto">
              <a:xfrm>
                <a:off x="4985" y="2305"/>
                <a:ext cx="229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600">
                    <a:solidFill>
                      <a:srgbClr val="009900"/>
                    </a:solidFill>
                    <a:latin typeface="Tahoma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1600">
                    <a:solidFill>
                      <a:srgbClr val="009900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 eaLnBrk="0" hangingPunct="0">
                  <a:defRPr sz="1600">
                    <a:solidFill>
                      <a:srgbClr val="009900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 eaLnBrk="0" hangingPunct="0">
                  <a:defRPr sz="1600">
                    <a:solidFill>
                      <a:srgbClr val="009900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 eaLnBrk="0" hangingPunct="0">
                  <a:defRPr sz="1600">
                    <a:solidFill>
                      <a:srgbClr val="009900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9900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9900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9900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9900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800">
                    <a:solidFill>
                      <a:schemeClr val="tx1"/>
                    </a:solidFill>
                    <a:latin typeface="Times New Roman" charset="0"/>
                  </a:rPr>
                  <a:t>.7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69228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FC05A268-524E-104E-88A9-3D6ACCB37E34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41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Urns and Balls</a:t>
            </a:r>
          </a:p>
        </p:txBody>
      </p:sp>
      <p:graphicFrame>
        <p:nvGraphicFramePr>
          <p:cNvPr id="889895" name="Group 39"/>
          <p:cNvGraphicFramePr>
            <a:graphicFrameLocks noGrp="1"/>
          </p:cNvGraphicFramePr>
          <p:nvPr>
            <p:ph idx="1"/>
          </p:nvPr>
        </p:nvGraphicFramePr>
        <p:xfrm>
          <a:off x="577850" y="1113235"/>
          <a:ext cx="7772400" cy="1554956"/>
        </p:xfrm>
        <a:graphic>
          <a:graphicData uri="http://schemas.openxmlformats.org/drawingml/2006/table">
            <a:tbl>
              <a:tblPr/>
              <a:tblGrid>
                <a:gridCol w="1209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873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1 1 1</a:t>
                      </a:r>
                    </a:p>
                  </a:txBody>
                  <a:tcPr marT="34301" marB="343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(0.9*0.3)*(0.6*0.3)*(0.6*0.7)=0.0204</a:t>
                      </a:r>
                    </a:p>
                  </a:txBody>
                  <a:tcPr marT="34301" marB="343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73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1 1 2</a:t>
                      </a:r>
                    </a:p>
                  </a:txBody>
                  <a:tcPr marT="34301" marB="343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(0.9*0.3)*(0.6*0.3)*(0.4*0.4)=0.0077</a:t>
                      </a:r>
                    </a:p>
                  </a:txBody>
                  <a:tcPr marT="34301" marB="343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73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1 2 1</a:t>
                      </a:r>
                    </a:p>
                  </a:txBody>
                  <a:tcPr marT="34301" marB="343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(0.9*0.3)*(0.4*0.6)*(0.3*0.7)=0.0136</a:t>
                      </a:r>
                    </a:p>
                  </a:txBody>
                  <a:tcPr marT="34301" marB="343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73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1 2 2</a:t>
                      </a:r>
                    </a:p>
                  </a:txBody>
                  <a:tcPr marT="34301" marB="343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(0.9*0.3)*(0.4*0.6)*(0.7*0.4)=0.0181</a:t>
                      </a:r>
                    </a:p>
                  </a:txBody>
                  <a:tcPr marT="34301" marB="343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89876" name="Group 20"/>
          <p:cNvGraphicFramePr>
            <a:graphicFrameLocks noGrp="1"/>
          </p:cNvGraphicFramePr>
          <p:nvPr/>
        </p:nvGraphicFramePr>
        <p:xfrm>
          <a:off x="654050" y="3219450"/>
          <a:ext cx="7772400" cy="1554956"/>
        </p:xfrm>
        <a:graphic>
          <a:graphicData uri="http://schemas.openxmlformats.org/drawingml/2006/table">
            <a:tbl>
              <a:tblPr/>
              <a:tblGrid>
                <a:gridCol w="1209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873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2 1 1</a:t>
                      </a:r>
                    </a:p>
                  </a:txBody>
                  <a:tcPr marT="34301" marB="343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(0.1*0.6)*(0.3*0.7)*(0.6*0.7)=0.0052</a:t>
                      </a:r>
                    </a:p>
                  </a:txBody>
                  <a:tcPr marT="34301" marB="343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73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2 1 2</a:t>
                      </a:r>
                    </a:p>
                  </a:txBody>
                  <a:tcPr marT="34301" marB="343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(0.1*0.6)*(0.3*0.7)*(0.4*0.4)=0.0020</a:t>
                      </a:r>
                    </a:p>
                  </a:txBody>
                  <a:tcPr marT="34301" marB="343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73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2 2 1</a:t>
                      </a:r>
                    </a:p>
                  </a:txBody>
                  <a:tcPr marT="34301" marB="343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(0.1*0.6)*(0.7*0.6)*(0.3*0.7)=0.0052</a:t>
                      </a:r>
                    </a:p>
                  </a:txBody>
                  <a:tcPr marT="34301" marB="343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73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2 2 2</a:t>
                      </a:r>
                    </a:p>
                  </a:txBody>
                  <a:tcPr marT="34301" marB="343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(0.1*0.6)*(0.7*0.6)*(0.7*0.4)=0.0070</a:t>
                      </a:r>
                    </a:p>
                  </a:txBody>
                  <a:tcPr marT="34301" marB="343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2263" name="Text Box 37"/>
          <p:cNvSpPr txBox="1">
            <a:spLocks noChangeArrowheads="1"/>
          </p:cNvSpPr>
          <p:nvPr/>
        </p:nvSpPr>
        <p:spPr bwMode="auto">
          <a:xfrm>
            <a:off x="677863" y="1222772"/>
            <a:ext cx="1846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endParaRPr lang="en-US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2264" name="Text Box 38"/>
          <p:cNvSpPr txBox="1">
            <a:spLocks noChangeArrowheads="1"/>
          </p:cNvSpPr>
          <p:nvPr/>
        </p:nvSpPr>
        <p:spPr bwMode="auto">
          <a:xfrm>
            <a:off x="533401" y="685800"/>
            <a:ext cx="21254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>
                <a:solidFill>
                  <a:schemeClr val="tx1"/>
                </a:solidFill>
                <a:latin typeface="Comic Sans MS" charset="0"/>
              </a:rPr>
              <a:t>Blue Blue Red</a:t>
            </a:r>
          </a:p>
        </p:txBody>
      </p:sp>
    </p:spTree>
    <p:extLst>
      <p:ext uri="{BB962C8B-B14F-4D97-AF65-F5344CB8AC3E}">
        <p14:creationId xmlns:p14="http://schemas.microsoft.com/office/powerpoint/2010/main" val="32623292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FAE12FB9-9D2A-5041-A891-204FFCB85225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42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Urns and Balls</a:t>
            </a:r>
          </a:p>
        </p:txBody>
      </p:sp>
      <p:graphicFrame>
        <p:nvGraphicFramePr>
          <p:cNvPr id="891943" name="Group 39"/>
          <p:cNvGraphicFramePr>
            <a:graphicFrameLocks noGrp="1"/>
          </p:cNvGraphicFramePr>
          <p:nvPr>
            <p:ph type="tbl" idx="1"/>
          </p:nvPr>
        </p:nvGraphicFramePr>
        <p:xfrm>
          <a:off x="577850" y="1113235"/>
          <a:ext cx="7772400" cy="1554956"/>
        </p:xfrm>
        <a:graphic>
          <a:graphicData uri="http://schemas.openxmlformats.org/drawingml/2006/table">
            <a:tbl>
              <a:tblPr/>
              <a:tblGrid>
                <a:gridCol w="1209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873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1 1 1</a:t>
                      </a:r>
                    </a:p>
                  </a:txBody>
                  <a:tcPr marT="34301" marB="343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(0.9*0.3)*(0.6*0.3)*(0.6*0.7)=0.0204</a:t>
                      </a:r>
                    </a:p>
                  </a:txBody>
                  <a:tcPr marT="34301" marB="343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73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1 1 2</a:t>
                      </a:r>
                    </a:p>
                  </a:txBody>
                  <a:tcPr marT="34301" marB="343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(0.9*0.3)*(0.6*0.3)*(0.4*0.4)=0.0077</a:t>
                      </a:r>
                    </a:p>
                  </a:txBody>
                  <a:tcPr marT="34301" marB="343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73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1 2 1</a:t>
                      </a:r>
                    </a:p>
                  </a:txBody>
                  <a:tcPr marT="34301" marB="343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(0.9*0.3)*(0.4*0.6)*(0.3*0.7)=0.0136</a:t>
                      </a:r>
                    </a:p>
                  </a:txBody>
                  <a:tcPr marT="34301" marB="343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73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1 2 2</a:t>
                      </a:r>
                    </a:p>
                  </a:txBody>
                  <a:tcPr marT="34301" marB="343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(0.9*0.3)*(0.4*0.6)*(0.7*0.4)=0.0181</a:t>
                      </a:r>
                    </a:p>
                  </a:txBody>
                  <a:tcPr marT="34301" marB="343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91924" name="Group 20"/>
          <p:cNvGraphicFramePr>
            <a:graphicFrameLocks noGrp="1"/>
          </p:cNvGraphicFramePr>
          <p:nvPr/>
        </p:nvGraphicFramePr>
        <p:xfrm>
          <a:off x="654050" y="3219450"/>
          <a:ext cx="7772400" cy="1554956"/>
        </p:xfrm>
        <a:graphic>
          <a:graphicData uri="http://schemas.openxmlformats.org/drawingml/2006/table">
            <a:tbl>
              <a:tblPr/>
              <a:tblGrid>
                <a:gridCol w="1209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873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2 1 1</a:t>
                      </a:r>
                    </a:p>
                  </a:txBody>
                  <a:tcPr marT="34301" marB="343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(0.1*0.6)*(0.3*0.7)*(0.6*0.7)=0.0052</a:t>
                      </a:r>
                    </a:p>
                  </a:txBody>
                  <a:tcPr marT="34301" marB="343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73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2 1 2</a:t>
                      </a:r>
                    </a:p>
                  </a:txBody>
                  <a:tcPr marT="34301" marB="343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(0.1*0.6)*(0.3*0.7)*(0.4*0.4)=0.0020</a:t>
                      </a:r>
                    </a:p>
                  </a:txBody>
                  <a:tcPr marT="34301" marB="343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73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2 2 1</a:t>
                      </a:r>
                    </a:p>
                  </a:txBody>
                  <a:tcPr marT="34301" marB="343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(0.1*0.6)*(0.7*0.6)*(0.3*0.7)=0.0052</a:t>
                      </a:r>
                    </a:p>
                  </a:txBody>
                  <a:tcPr marT="34301" marB="343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73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2 2 2</a:t>
                      </a:r>
                    </a:p>
                  </a:txBody>
                  <a:tcPr marT="34301" marB="343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(0.1*0.6)*(0.7*0.6)*(0.7*0.4)=0.0070</a:t>
                      </a:r>
                    </a:p>
                  </a:txBody>
                  <a:tcPr marT="34301" marB="343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4311" name="Text Box 37"/>
          <p:cNvSpPr txBox="1">
            <a:spLocks noChangeArrowheads="1"/>
          </p:cNvSpPr>
          <p:nvPr/>
        </p:nvSpPr>
        <p:spPr bwMode="auto">
          <a:xfrm>
            <a:off x="677863" y="1222772"/>
            <a:ext cx="1846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endParaRPr lang="en-US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4312" name="Text Box 38"/>
          <p:cNvSpPr txBox="1">
            <a:spLocks noChangeArrowheads="1"/>
          </p:cNvSpPr>
          <p:nvPr/>
        </p:nvSpPr>
        <p:spPr bwMode="auto">
          <a:xfrm>
            <a:off x="609601" y="742950"/>
            <a:ext cx="74518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>
                <a:solidFill>
                  <a:schemeClr val="tx1"/>
                </a:solidFill>
                <a:latin typeface="Comic Sans MS" charset="0"/>
              </a:rPr>
              <a:t>Viterbi: Says  111 is the most likely state sequence </a:t>
            </a:r>
          </a:p>
        </p:txBody>
      </p:sp>
    </p:spTree>
    <p:extLst>
      <p:ext uri="{BB962C8B-B14F-4D97-AF65-F5344CB8AC3E}">
        <p14:creationId xmlns:p14="http://schemas.microsoft.com/office/powerpoint/2010/main" val="30166307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AC5BF144-F067-474E-9151-0D6DB484CA50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43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5632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915400" cy="800100"/>
          </a:xfrm>
        </p:spPr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Urns and Balls</a:t>
            </a:r>
          </a:p>
        </p:txBody>
      </p:sp>
      <p:graphicFrame>
        <p:nvGraphicFramePr>
          <p:cNvPr id="892968" name="Group 40"/>
          <p:cNvGraphicFramePr>
            <a:graphicFrameLocks noGrp="1"/>
          </p:cNvGraphicFramePr>
          <p:nvPr>
            <p:ph type="tbl" idx="1"/>
          </p:nvPr>
        </p:nvGraphicFramePr>
        <p:xfrm>
          <a:off x="577850" y="1113235"/>
          <a:ext cx="7772400" cy="1554956"/>
        </p:xfrm>
        <a:graphic>
          <a:graphicData uri="http://schemas.openxmlformats.org/drawingml/2006/table">
            <a:tbl>
              <a:tblPr/>
              <a:tblGrid>
                <a:gridCol w="1209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873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1 1 1</a:t>
                      </a:r>
                    </a:p>
                  </a:txBody>
                  <a:tcPr marT="34301" marB="343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(0.9*0.3)*(0.6*0.3)*(0.6*0.7)</a:t>
                      </a: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=0.0204</a:t>
                      </a:r>
                      <a:endParaRPr kumimoji="0" lang="en-US" sz="2100" b="0" i="0" u="none" strike="noStrike" cap="none" normalizeH="0" baseline="0">
                        <a:ln>
                          <a:noFill/>
                        </a:ln>
                        <a:solidFill>
                          <a:srgbClr val="590A0E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34301" marB="343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73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1 1 2</a:t>
                      </a:r>
                    </a:p>
                  </a:txBody>
                  <a:tcPr marT="34301" marB="343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(0.9*0.3)*(0.6*0.3)*(0.4*0.4)</a:t>
                      </a: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=0.0077</a:t>
                      </a:r>
                      <a:endParaRPr kumimoji="0" lang="en-US" sz="2100" b="0" i="0" u="none" strike="noStrike" cap="none" normalizeH="0" baseline="0">
                        <a:ln>
                          <a:noFill/>
                        </a:ln>
                        <a:solidFill>
                          <a:srgbClr val="590A0E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34301" marB="343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73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1 2 1</a:t>
                      </a:r>
                    </a:p>
                  </a:txBody>
                  <a:tcPr marT="34301" marB="343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(0.9*0.3)*(0.4*0.6)*(0.3*0.7)</a:t>
                      </a: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=0.0136</a:t>
                      </a:r>
                      <a:endParaRPr kumimoji="0" lang="en-US" sz="2100" b="0" i="0" u="none" strike="noStrike" cap="none" normalizeH="0" baseline="0">
                        <a:ln>
                          <a:noFill/>
                        </a:ln>
                        <a:solidFill>
                          <a:srgbClr val="590A0E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34301" marB="343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73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1 2 2</a:t>
                      </a:r>
                    </a:p>
                  </a:txBody>
                  <a:tcPr marT="34301" marB="343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(0.9*0.3)*(0.4*0.6)*(0.7*0.4)</a:t>
                      </a: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=0.0181</a:t>
                      </a:r>
                      <a:endParaRPr kumimoji="0" lang="en-US" sz="2100" b="0" i="0" u="none" strike="noStrike" cap="none" normalizeH="0" baseline="0">
                        <a:ln>
                          <a:noFill/>
                        </a:ln>
                        <a:solidFill>
                          <a:srgbClr val="590A0E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34301" marB="343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92948" name="Group 20"/>
          <p:cNvGraphicFramePr>
            <a:graphicFrameLocks noGrp="1"/>
          </p:cNvGraphicFramePr>
          <p:nvPr/>
        </p:nvGraphicFramePr>
        <p:xfrm>
          <a:off x="654050" y="3219450"/>
          <a:ext cx="7772400" cy="1554956"/>
        </p:xfrm>
        <a:graphic>
          <a:graphicData uri="http://schemas.openxmlformats.org/drawingml/2006/table">
            <a:tbl>
              <a:tblPr/>
              <a:tblGrid>
                <a:gridCol w="1209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873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2 1 1</a:t>
                      </a:r>
                    </a:p>
                  </a:txBody>
                  <a:tcPr marT="34301" marB="343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(0.1*0.6)*(0.3*0.7)*(0.6*0.7)</a:t>
                      </a: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=0.0052</a:t>
                      </a:r>
                      <a:endParaRPr kumimoji="0" lang="en-US" sz="2100" b="0" i="0" u="none" strike="noStrike" cap="none" normalizeH="0" baseline="0">
                        <a:ln>
                          <a:noFill/>
                        </a:ln>
                        <a:solidFill>
                          <a:srgbClr val="590A0E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34301" marB="343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73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2 1 2</a:t>
                      </a:r>
                    </a:p>
                  </a:txBody>
                  <a:tcPr marT="34301" marB="343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(0.1*0.6)*(0.3*0.7)*(0.4*0.4)</a:t>
                      </a: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=0.0020</a:t>
                      </a:r>
                      <a:endParaRPr kumimoji="0" lang="en-US" sz="2100" b="0" i="0" u="none" strike="noStrike" cap="none" normalizeH="0" baseline="0">
                        <a:ln>
                          <a:noFill/>
                        </a:ln>
                        <a:solidFill>
                          <a:srgbClr val="590A0E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34301" marB="343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73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2 2 1</a:t>
                      </a:r>
                    </a:p>
                  </a:txBody>
                  <a:tcPr marT="34301" marB="343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(0.1*0.6)*(0.7*0.6)*(0.3*0.7)</a:t>
                      </a: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=0.0052</a:t>
                      </a:r>
                      <a:endParaRPr kumimoji="0" lang="en-US" sz="2100" b="0" i="0" u="none" strike="noStrike" cap="none" normalizeH="0" baseline="0">
                        <a:ln>
                          <a:noFill/>
                        </a:ln>
                        <a:solidFill>
                          <a:srgbClr val="590A0E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34301" marB="343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73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2 2 2</a:t>
                      </a:r>
                    </a:p>
                  </a:txBody>
                  <a:tcPr marT="34301" marB="343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0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(0.1*0.6)*(0.7*0.6)*(0.7*0.4)</a:t>
                      </a: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=0.0070</a:t>
                      </a:r>
                      <a:endParaRPr kumimoji="0" lang="en-US" sz="2100" b="0" i="0" u="none" strike="noStrike" cap="none" normalizeH="0" baseline="0">
                        <a:ln>
                          <a:noFill/>
                        </a:ln>
                        <a:solidFill>
                          <a:srgbClr val="590A0E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34301" marB="343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6359" name="Text Box 37"/>
          <p:cNvSpPr txBox="1">
            <a:spLocks noChangeArrowheads="1"/>
          </p:cNvSpPr>
          <p:nvPr/>
        </p:nvSpPr>
        <p:spPr bwMode="auto">
          <a:xfrm>
            <a:off x="677863" y="1222772"/>
            <a:ext cx="1846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endParaRPr lang="en-US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6360" name="Text Box 38"/>
          <p:cNvSpPr txBox="1">
            <a:spLocks noChangeArrowheads="1"/>
          </p:cNvSpPr>
          <p:nvPr/>
        </p:nvSpPr>
        <p:spPr bwMode="auto">
          <a:xfrm>
            <a:off x="609600" y="742950"/>
            <a:ext cx="47542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>
                <a:solidFill>
                  <a:schemeClr val="tx1"/>
                </a:solidFill>
                <a:latin typeface="Comic Sans MS" charset="0"/>
              </a:rPr>
              <a:t>Forward: P(BBR| model) = .0792 </a:t>
            </a:r>
          </a:p>
        </p:txBody>
      </p:sp>
      <p:sp>
        <p:nvSpPr>
          <p:cNvPr id="56361" name="Rectangle 39"/>
          <p:cNvSpPr>
            <a:spLocks noChangeArrowheads="1"/>
          </p:cNvSpPr>
          <p:nvPr/>
        </p:nvSpPr>
        <p:spPr bwMode="auto">
          <a:xfrm>
            <a:off x="6934200" y="685800"/>
            <a:ext cx="9144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800">
                <a:solidFill>
                  <a:schemeClr val="tx1"/>
                </a:solidFill>
                <a:latin typeface="Arial" charset="0"/>
              </a:rPr>
              <a:t>∑</a:t>
            </a:r>
          </a:p>
        </p:txBody>
      </p:sp>
    </p:spTree>
    <p:extLst>
      <p:ext uri="{BB962C8B-B14F-4D97-AF65-F5344CB8AC3E}">
        <p14:creationId xmlns:p14="http://schemas.microsoft.com/office/powerpoint/2010/main" val="16044484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86800" y="4914900"/>
            <a:ext cx="457200" cy="2286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9CC5F376-69EC-E849-9394-8EE9CAA00F95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44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583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Urns and Balls</a:t>
            </a:r>
          </a:p>
        </p:txBody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EM</a:t>
            </a:r>
          </a:p>
          <a:p>
            <a:pPr lvl="1"/>
            <a:r>
              <a:rPr lang="en-US" dirty="0">
                <a:latin typeface="Tahoma" charset="0"/>
              </a:rPr>
              <a:t>What if I told you I lied about the numbers in the model (Priors, A, B). That is, I just made them up.</a:t>
            </a:r>
          </a:p>
          <a:p>
            <a:pPr lvl="1"/>
            <a:r>
              <a:rPr lang="en-US" dirty="0">
                <a:latin typeface="Tahoma" charset="0"/>
              </a:rPr>
              <a:t>Can I get better numbers just from the input sequence?</a:t>
            </a:r>
            <a:endParaRPr lang="el-GR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6709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86800" y="4914900"/>
            <a:ext cx="457200" cy="2286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626C6F74-E17F-B74F-9BEB-D4AB811A0187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45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604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Urns and Balls</a:t>
            </a:r>
          </a:p>
        </p:txBody>
      </p:sp>
      <p:sp>
        <p:nvSpPr>
          <p:cNvPr id="896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Yes</a:t>
            </a:r>
          </a:p>
          <a:p>
            <a:pPr lvl="1"/>
            <a:r>
              <a:rPr lang="en-US" dirty="0">
                <a:latin typeface="Tahoma" charset="0"/>
              </a:rPr>
              <a:t>Count up and prorate the number of times a given transition is traversed while processing the observations inputs. </a:t>
            </a:r>
          </a:p>
          <a:p>
            <a:pPr lvl="1"/>
            <a:r>
              <a:rPr lang="en-US" dirty="0">
                <a:latin typeface="Tahoma" charset="0"/>
              </a:rPr>
              <a:t>Then use that pro-rated count to re-estimate the transition probability for that transition</a:t>
            </a:r>
          </a:p>
          <a:p>
            <a:pPr lvl="1"/>
            <a:endParaRPr lang="en-US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8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96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96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86800" y="4914900"/>
            <a:ext cx="457200" cy="2286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0BD0B0E9-9810-644F-9A3A-ED934917F9BD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46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624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Urns and Balls</a:t>
            </a:r>
          </a:p>
        </p:txBody>
      </p:sp>
      <p:sp>
        <p:nvSpPr>
          <p:cNvPr id="898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895350"/>
            <a:ext cx="8229600" cy="3962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But… we don’</a:t>
            </a:r>
            <a:r>
              <a:rPr lang="en-US" altLang="ja-JP" sz="2800" dirty="0">
                <a:latin typeface="Tahoma" charset="0"/>
                <a:ea typeface="ＭＳ Ｐゴシック" charset="0"/>
                <a:cs typeface="ＭＳ Ｐゴシック" charset="0"/>
              </a:rPr>
              <a:t>t know the actual path the input took, its hidden!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Tahoma" charset="0"/>
              </a:rPr>
              <a:t>So prorate the counts from all the possible paths based on the path probabilities the model gives you</a:t>
            </a:r>
          </a:p>
          <a:p>
            <a:pPr lvl="2">
              <a:lnSpc>
                <a:spcPct val="90000"/>
              </a:lnSpc>
            </a:pPr>
            <a:r>
              <a:rPr lang="en-US" sz="2000" dirty="0">
                <a:latin typeface="Tahoma" charset="0"/>
                <a:ea typeface="ＭＳ Ｐゴシック" charset="0"/>
              </a:rPr>
              <a:t>Basically do what Forward does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But you said the numbers were wrong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Tahoma" charset="0"/>
              </a:rPr>
              <a:t>Doesn’</a:t>
            </a:r>
            <a:r>
              <a:rPr lang="en-US" altLang="ja-JP" sz="2400" dirty="0">
                <a:latin typeface="Tahoma" charset="0"/>
              </a:rPr>
              <a:t>t matter; use the original numbers then replace the old ones with the new ones. The new ones have to be better than the old ones.</a:t>
            </a:r>
            <a:endParaRPr lang="en-US" sz="2400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44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98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898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898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86800" y="4914900"/>
            <a:ext cx="457200" cy="2286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C468AE05-EE97-0040-B7C4-1C56A85A596A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47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645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Urn Example</a:t>
            </a:r>
          </a:p>
        </p:txBody>
      </p:sp>
      <p:sp>
        <p:nvSpPr>
          <p:cNvPr id="64517" name="Oval 3"/>
          <p:cNvSpPr>
            <a:spLocks noChangeArrowheads="1"/>
          </p:cNvSpPr>
          <p:nvPr/>
        </p:nvSpPr>
        <p:spPr bwMode="auto">
          <a:xfrm>
            <a:off x="2716212" y="2163365"/>
            <a:ext cx="9144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charset="0"/>
              </a:rPr>
              <a:t>Urn 1</a:t>
            </a:r>
          </a:p>
        </p:txBody>
      </p:sp>
      <p:sp>
        <p:nvSpPr>
          <p:cNvPr id="64518" name="Oval 4"/>
          <p:cNvSpPr>
            <a:spLocks noChangeArrowheads="1"/>
          </p:cNvSpPr>
          <p:nvPr/>
        </p:nvSpPr>
        <p:spPr bwMode="auto">
          <a:xfrm>
            <a:off x="5459412" y="2163365"/>
            <a:ext cx="9144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charset="0"/>
              </a:rPr>
              <a:t>Urn 2</a:t>
            </a:r>
          </a:p>
        </p:txBody>
      </p:sp>
      <p:sp>
        <p:nvSpPr>
          <p:cNvPr id="64519" name="Freeform 5"/>
          <p:cNvSpPr>
            <a:spLocks/>
          </p:cNvSpPr>
          <p:nvPr/>
        </p:nvSpPr>
        <p:spPr bwMode="auto">
          <a:xfrm>
            <a:off x="3402012" y="2010965"/>
            <a:ext cx="2286000" cy="171450"/>
          </a:xfrm>
          <a:custGeom>
            <a:avLst/>
            <a:gdLst>
              <a:gd name="T0" fmla="*/ 0 w 1440"/>
              <a:gd name="T1" fmla="*/ 2147483647 h 144"/>
              <a:gd name="T2" fmla="*/ 2147483647 w 1440"/>
              <a:gd name="T3" fmla="*/ 0 h 144"/>
              <a:gd name="T4" fmla="*/ 2147483647 w 1440"/>
              <a:gd name="T5" fmla="*/ 2147483647 h 144"/>
              <a:gd name="T6" fmla="*/ 0 60000 65536"/>
              <a:gd name="T7" fmla="*/ 0 60000 65536"/>
              <a:gd name="T8" fmla="*/ 0 60000 65536"/>
              <a:gd name="T9" fmla="*/ 0 w 1440"/>
              <a:gd name="T10" fmla="*/ 0 h 144"/>
              <a:gd name="T11" fmla="*/ 1440 w 1440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44">
                <a:moveTo>
                  <a:pt x="0" y="144"/>
                </a:moveTo>
                <a:cubicBezTo>
                  <a:pt x="240" y="72"/>
                  <a:pt x="480" y="0"/>
                  <a:pt x="720" y="0"/>
                </a:cubicBezTo>
                <a:cubicBezTo>
                  <a:pt x="960" y="0"/>
                  <a:pt x="1320" y="120"/>
                  <a:pt x="1440" y="1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20" name="Freeform 6"/>
          <p:cNvSpPr>
            <a:spLocks/>
          </p:cNvSpPr>
          <p:nvPr/>
        </p:nvSpPr>
        <p:spPr bwMode="auto">
          <a:xfrm>
            <a:off x="3402012" y="2849165"/>
            <a:ext cx="2286000" cy="171450"/>
          </a:xfrm>
          <a:custGeom>
            <a:avLst/>
            <a:gdLst>
              <a:gd name="T0" fmla="*/ 2147483647 w 1440"/>
              <a:gd name="T1" fmla="*/ 0 h 144"/>
              <a:gd name="T2" fmla="*/ 2147483647 w 1440"/>
              <a:gd name="T3" fmla="*/ 2147483647 h 144"/>
              <a:gd name="T4" fmla="*/ 0 w 1440"/>
              <a:gd name="T5" fmla="*/ 0 h 144"/>
              <a:gd name="T6" fmla="*/ 0 60000 65536"/>
              <a:gd name="T7" fmla="*/ 0 60000 65536"/>
              <a:gd name="T8" fmla="*/ 0 60000 65536"/>
              <a:gd name="T9" fmla="*/ 0 w 1440"/>
              <a:gd name="T10" fmla="*/ 0 h 144"/>
              <a:gd name="T11" fmla="*/ 1440 w 1440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44">
                <a:moveTo>
                  <a:pt x="1440" y="0"/>
                </a:moveTo>
                <a:cubicBezTo>
                  <a:pt x="1200" y="72"/>
                  <a:pt x="960" y="144"/>
                  <a:pt x="720" y="144"/>
                </a:cubicBezTo>
                <a:cubicBezTo>
                  <a:pt x="480" y="144"/>
                  <a:pt x="240" y="72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21" name="Freeform 7"/>
          <p:cNvSpPr>
            <a:spLocks/>
          </p:cNvSpPr>
          <p:nvPr/>
        </p:nvSpPr>
        <p:spPr bwMode="auto">
          <a:xfrm>
            <a:off x="5638800" y="1428750"/>
            <a:ext cx="685800" cy="742950"/>
          </a:xfrm>
          <a:custGeom>
            <a:avLst/>
            <a:gdLst>
              <a:gd name="T0" fmla="*/ 2147483647 w 432"/>
              <a:gd name="T1" fmla="*/ 2147483647 h 624"/>
              <a:gd name="T2" fmla="*/ 0 w 432"/>
              <a:gd name="T3" fmla="*/ 2147483647 h 624"/>
              <a:gd name="T4" fmla="*/ 2147483647 w 432"/>
              <a:gd name="T5" fmla="*/ 2147483647 h 624"/>
              <a:gd name="T6" fmla="*/ 2147483647 w 432"/>
              <a:gd name="T7" fmla="*/ 2147483647 h 624"/>
              <a:gd name="T8" fmla="*/ 2147483647 w 432"/>
              <a:gd name="T9" fmla="*/ 2147483647 h 624"/>
              <a:gd name="T10" fmla="*/ 2147483647 w 432"/>
              <a:gd name="T11" fmla="*/ 2147483647 h 6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32"/>
              <a:gd name="T19" fmla="*/ 0 h 624"/>
              <a:gd name="T20" fmla="*/ 432 w 432"/>
              <a:gd name="T21" fmla="*/ 624 h 6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32" h="624">
                <a:moveTo>
                  <a:pt x="144" y="624"/>
                </a:moveTo>
                <a:cubicBezTo>
                  <a:pt x="72" y="528"/>
                  <a:pt x="0" y="432"/>
                  <a:pt x="0" y="336"/>
                </a:cubicBezTo>
                <a:cubicBezTo>
                  <a:pt x="0" y="240"/>
                  <a:pt x="96" y="96"/>
                  <a:pt x="144" y="48"/>
                </a:cubicBezTo>
                <a:cubicBezTo>
                  <a:pt x="192" y="0"/>
                  <a:pt x="240" y="0"/>
                  <a:pt x="288" y="48"/>
                </a:cubicBezTo>
                <a:cubicBezTo>
                  <a:pt x="336" y="96"/>
                  <a:pt x="432" y="240"/>
                  <a:pt x="432" y="336"/>
                </a:cubicBezTo>
                <a:cubicBezTo>
                  <a:pt x="432" y="432"/>
                  <a:pt x="312" y="576"/>
                  <a:pt x="288" y="62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22" name="Freeform 8"/>
          <p:cNvSpPr>
            <a:spLocks/>
          </p:cNvSpPr>
          <p:nvPr/>
        </p:nvSpPr>
        <p:spPr bwMode="auto">
          <a:xfrm>
            <a:off x="2759075" y="1385887"/>
            <a:ext cx="685800" cy="742950"/>
          </a:xfrm>
          <a:custGeom>
            <a:avLst/>
            <a:gdLst>
              <a:gd name="T0" fmla="*/ 2147483647 w 432"/>
              <a:gd name="T1" fmla="*/ 2147483647 h 624"/>
              <a:gd name="T2" fmla="*/ 0 w 432"/>
              <a:gd name="T3" fmla="*/ 2147483647 h 624"/>
              <a:gd name="T4" fmla="*/ 2147483647 w 432"/>
              <a:gd name="T5" fmla="*/ 2147483647 h 624"/>
              <a:gd name="T6" fmla="*/ 2147483647 w 432"/>
              <a:gd name="T7" fmla="*/ 2147483647 h 624"/>
              <a:gd name="T8" fmla="*/ 2147483647 w 432"/>
              <a:gd name="T9" fmla="*/ 2147483647 h 624"/>
              <a:gd name="T10" fmla="*/ 2147483647 w 432"/>
              <a:gd name="T11" fmla="*/ 2147483647 h 6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32"/>
              <a:gd name="T19" fmla="*/ 0 h 624"/>
              <a:gd name="T20" fmla="*/ 432 w 432"/>
              <a:gd name="T21" fmla="*/ 624 h 6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32" h="624">
                <a:moveTo>
                  <a:pt x="144" y="624"/>
                </a:moveTo>
                <a:cubicBezTo>
                  <a:pt x="72" y="528"/>
                  <a:pt x="0" y="432"/>
                  <a:pt x="0" y="336"/>
                </a:cubicBezTo>
                <a:cubicBezTo>
                  <a:pt x="0" y="240"/>
                  <a:pt x="96" y="96"/>
                  <a:pt x="144" y="48"/>
                </a:cubicBezTo>
                <a:cubicBezTo>
                  <a:pt x="192" y="0"/>
                  <a:pt x="240" y="0"/>
                  <a:pt x="288" y="48"/>
                </a:cubicBezTo>
                <a:cubicBezTo>
                  <a:pt x="336" y="96"/>
                  <a:pt x="432" y="240"/>
                  <a:pt x="432" y="336"/>
                </a:cubicBezTo>
                <a:cubicBezTo>
                  <a:pt x="432" y="432"/>
                  <a:pt x="312" y="576"/>
                  <a:pt x="288" y="62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23" name="Text Box 9"/>
          <p:cNvSpPr txBox="1">
            <a:spLocks noChangeArrowheads="1"/>
          </p:cNvSpPr>
          <p:nvPr/>
        </p:nvSpPr>
        <p:spPr bwMode="auto">
          <a:xfrm>
            <a:off x="2955925" y="1125141"/>
            <a:ext cx="37702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solidFill>
                  <a:schemeClr val="tx1"/>
                </a:solidFill>
                <a:latin typeface="Times New Roman" charset="0"/>
              </a:rPr>
              <a:t>.6</a:t>
            </a:r>
          </a:p>
        </p:txBody>
      </p:sp>
      <p:sp>
        <p:nvSpPr>
          <p:cNvPr id="64524" name="Text Box 10"/>
          <p:cNvSpPr txBox="1">
            <a:spLocks noChangeArrowheads="1"/>
          </p:cNvSpPr>
          <p:nvPr/>
        </p:nvSpPr>
        <p:spPr bwMode="auto">
          <a:xfrm>
            <a:off x="5835650" y="1143000"/>
            <a:ext cx="3642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chemeClr val="tx1"/>
                </a:solidFill>
                <a:latin typeface="Times New Roman" charset="0"/>
              </a:rPr>
              <a:t>.7</a:t>
            </a:r>
          </a:p>
        </p:txBody>
      </p:sp>
      <p:sp>
        <p:nvSpPr>
          <p:cNvPr id="64525" name="Text Box 11"/>
          <p:cNvSpPr txBox="1">
            <a:spLocks noChangeArrowheads="1"/>
          </p:cNvSpPr>
          <p:nvPr/>
        </p:nvSpPr>
        <p:spPr bwMode="auto">
          <a:xfrm>
            <a:off x="4279900" y="1703784"/>
            <a:ext cx="35779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chemeClr val="tx1"/>
                </a:solidFill>
                <a:latin typeface="Times New Roman" charset="0"/>
              </a:rPr>
              <a:t>.4</a:t>
            </a:r>
          </a:p>
        </p:txBody>
      </p:sp>
      <p:sp>
        <p:nvSpPr>
          <p:cNvPr id="64526" name="Text Box 12"/>
          <p:cNvSpPr txBox="1">
            <a:spLocks noChangeArrowheads="1"/>
          </p:cNvSpPr>
          <p:nvPr/>
        </p:nvSpPr>
        <p:spPr bwMode="auto">
          <a:xfrm>
            <a:off x="4419600" y="3028950"/>
            <a:ext cx="35779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tx1"/>
                </a:solidFill>
                <a:latin typeface="Times New Roman" charset="0"/>
              </a:rPr>
              <a:t>.3</a:t>
            </a:r>
          </a:p>
        </p:txBody>
      </p:sp>
      <p:sp>
        <p:nvSpPr>
          <p:cNvPr id="64527" name="Text Box 13"/>
          <p:cNvSpPr txBox="1">
            <a:spLocks noChangeArrowheads="1"/>
          </p:cNvSpPr>
          <p:nvPr/>
        </p:nvSpPr>
        <p:spPr bwMode="auto">
          <a:xfrm>
            <a:off x="1828800" y="3562350"/>
            <a:ext cx="578485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dirty="0">
                <a:solidFill>
                  <a:schemeClr val="tx1"/>
                </a:solidFill>
                <a:latin typeface="Comic Sans MS" charset="0"/>
              </a:rPr>
              <a:t>Let</a:t>
            </a:r>
            <a:r>
              <a:rPr lang="ja-JP" altLang="en-US" sz="2000" dirty="0">
                <a:solidFill>
                  <a:schemeClr val="tx1"/>
                </a:solidFill>
                <a:latin typeface="Comic Sans MS" charset="0"/>
              </a:rPr>
              <a:t>’</a:t>
            </a:r>
            <a:r>
              <a:rPr lang="en-US" altLang="ja-JP" sz="2000" dirty="0">
                <a:solidFill>
                  <a:schemeClr val="tx1"/>
                </a:solidFill>
                <a:latin typeface="Comic Sans MS" charset="0"/>
              </a:rPr>
              <a:t>s re-estimate the Urn1-&gt;Urn2 transition and the Urn1-&gt;Urn1 transition (using Blue Blue Red as training data).</a:t>
            </a:r>
            <a:endParaRPr lang="en-US" sz="2000" dirty="0">
              <a:solidFill>
                <a:schemeClr val="tx1"/>
              </a:solidFill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4994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Another View</a:t>
            </a:r>
          </a:p>
        </p:txBody>
      </p:sp>
      <p:sp>
        <p:nvSpPr>
          <p:cNvPr id="66562" name="Content Placeholder 2"/>
          <p:cNvSpPr>
            <a:spLocks noGrp="1"/>
          </p:cNvSpPr>
          <p:nvPr>
            <p:ph idx="1"/>
          </p:nvPr>
        </p:nvSpPr>
        <p:spPr>
          <a:xfrm>
            <a:off x="419100" y="681866"/>
            <a:ext cx="8229600" cy="97155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We can view all those products as a lattice</a:t>
            </a:r>
          </a:p>
          <a:p>
            <a:pPr lvl="1"/>
            <a:r>
              <a:rPr lang="en-US" dirty="0">
                <a:latin typeface="Tahoma" charset="0"/>
                <a:cs typeface="ＭＳ Ｐゴシック" charset="0"/>
              </a:rPr>
              <a:t>That is, unroll the state machine in time</a:t>
            </a:r>
          </a:p>
        </p:txBody>
      </p:sp>
      <p:sp>
        <p:nvSpPr>
          <p:cNvPr id="6656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86800" y="4914900"/>
            <a:ext cx="457200" cy="2286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EDA7071F-9AAE-C243-8262-5C3A05A49D8E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48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66566" name="Oval 6"/>
          <p:cNvSpPr>
            <a:spLocks noChangeArrowheads="1"/>
          </p:cNvSpPr>
          <p:nvPr/>
        </p:nvSpPr>
        <p:spPr bwMode="auto">
          <a:xfrm>
            <a:off x="3299318" y="3448050"/>
            <a:ext cx="914400" cy="476071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/>
              <a:t>2</a:t>
            </a:r>
          </a:p>
        </p:txBody>
      </p:sp>
      <p:sp>
        <p:nvSpPr>
          <p:cNvPr id="66567" name="Oval 8"/>
          <p:cNvSpPr>
            <a:spLocks noChangeArrowheads="1"/>
          </p:cNvSpPr>
          <p:nvPr/>
        </p:nvSpPr>
        <p:spPr bwMode="auto">
          <a:xfrm>
            <a:off x="1775318" y="2305050"/>
            <a:ext cx="1600200" cy="476071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6568" name="Oval 10"/>
          <p:cNvSpPr>
            <a:spLocks noChangeArrowheads="1"/>
          </p:cNvSpPr>
          <p:nvPr/>
        </p:nvSpPr>
        <p:spPr bwMode="auto">
          <a:xfrm>
            <a:off x="3299318" y="2419350"/>
            <a:ext cx="914400" cy="476071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66569" name="Oval 11"/>
          <p:cNvSpPr>
            <a:spLocks noChangeArrowheads="1"/>
          </p:cNvSpPr>
          <p:nvPr/>
        </p:nvSpPr>
        <p:spPr bwMode="auto">
          <a:xfrm>
            <a:off x="4747118" y="3448050"/>
            <a:ext cx="914400" cy="476071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/>
              <a:t>2</a:t>
            </a:r>
          </a:p>
        </p:txBody>
      </p:sp>
      <p:sp>
        <p:nvSpPr>
          <p:cNvPr id="66570" name="Oval 12"/>
          <p:cNvSpPr>
            <a:spLocks noChangeArrowheads="1"/>
          </p:cNvSpPr>
          <p:nvPr/>
        </p:nvSpPr>
        <p:spPr bwMode="auto">
          <a:xfrm>
            <a:off x="4747118" y="2419350"/>
            <a:ext cx="914400" cy="476071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66571" name="Oval 13"/>
          <p:cNvSpPr>
            <a:spLocks noChangeArrowheads="1"/>
          </p:cNvSpPr>
          <p:nvPr/>
        </p:nvSpPr>
        <p:spPr bwMode="auto">
          <a:xfrm>
            <a:off x="6194918" y="3448050"/>
            <a:ext cx="914400" cy="476071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/>
              <a:t>2</a:t>
            </a:r>
          </a:p>
        </p:txBody>
      </p:sp>
      <p:sp>
        <p:nvSpPr>
          <p:cNvPr id="66572" name="Oval 14"/>
          <p:cNvSpPr>
            <a:spLocks noChangeArrowheads="1"/>
          </p:cNvSpPr>
          <p:nvPr/>
        </p:nvSpPr>
        <p:spPr bwMode="auto">
          <a:xfrm>
            <a:off x="6194918" y="2419350"/>
            <a:ext cx="914400" cy="476071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66573" name="Oval 17"/>
          <p:cNvSpPr>
            <a:spLocks noChangeArrowheads="1"/>
          </p:cNvSpPr>
          <p:nvPr/>
        </p:nvSpPr>
        <p:spPr bwMode="auto">
          <a:xfrm>
            <a:off x="1851518" y="2419350"/>
            <a:ext cx="914400" cy="476071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66574" name="Oval 18"/>
          <p:cNvSpPr>
            <a:spLocks noChangeArrowheads="1"/>
          </p:cNvSpPr>
          <p:nvPr/>
        </p:nvSpPr>
        <p:spPr bwMode="auto">
          <a:xfrm>
            <a:off x="1851518" y="3448050"/>
            <a:ext cx="914400" cy="476071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/>
              <a:t>2</a:t>
            </a:r>
          </a:p>
        </p:txBody>
      </p:sp>
      <p:cxnSp>
        <p:nvCxnSpPr>
          <p:cNvPr id="66575" name="Straight Arrow Connector 20"/>
          <p:cNvCxnSpPr>
            <a:cxnSpLocks noChangeShapeType="1"/>
          </p:cNvCxnSpPr>
          <p:nvPr/>
        </p:nvCxnSpPr>
        <p:spPr bwMode="auto">
          <a:xfrm>
            <a:off x="2613518" y="2819400"/>
            <a:ext cx="914400" cy="685800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cxnSp>
        <p:nvCxnSpPr>
          <p:cNvPr id="66576" name="Straight Arrow Connector 22"/>
          <p:cNvCxnSpPr>
            <a:cxnSpLocks noChangeShapeType="1"/>
            <a:stCxn id="66573" idx="6"/>
            <a:endCxn id="66568" idx="2"/>
          </p:cNvCxnSpPr>
          <p:nvPr/>
        </p:nvCxnSpPr>
        <p:spPr bwMode="auto">
          <a:xfrm>
            <a:off x="2765918" y="2657386"/>
            <a:ext cx="5334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6577" name="Straight Arrow Connector 23"/>
          <p:cNvCxnSpPr>
            <a:cxnSpLocks noChangeShapeType="1"/>
          </p:cNvCxnSpPr>
          <p:nvPr/>
        </p:nvCxnSpPr>
        <p:spPr bwMode="auto">
          <a:xfrm>
            <a:off x="2765918" y="3619500"/>
            <a:ext cx="533400" cy="119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6578" name="Straight Arrow Connector 24"/>
          <p:cNvCxnSpPr>
            <a:cxnSpLocks noChangeShapeType="1"/>
          </p:cNvCxnSpPr>
          <p:nvPr/>
        </p:nvCxnSpPr>
        <p:spPr bwMode="auto">
          <a:xfrm>
            <a:off x="4213718" y="2590800"/>
            <a:ext cx="533400" cy="119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6579" name="Straight Arrow Connector 31"/>
          <p:cNvCxnSpPr>
            <a:cxnSpLocks noChangeShapeType="1"/>
          </p:cNvCxnSpPr>
          <p:nvPr/>
        </p:nvCxnSpPr>
        <p:spPr bwMode="auto">
          <a:xfrm>
            <a:off x="4213718" y="3619500"/>
            <a:ext cx="533400" cy="119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6580" name="Straight Arrow Connector 32"/>
          <p:cNvCxnSpPr>
            <a:cxnSpLocks noChangeShapeType="1"/>
          </p:cNvCxnSpPr>
          <p:nvPr/>
        </p:nvCxnSpPr>
        <p:spPr bwMode="auto">
          <a:xfrm>
            <a:off x="5661518" y="3619500"/>
            <a:ext cx="533400" cy="119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6581" name="Straight Arrow Connector 36"/>
          <p:cNvCxnSpPr>
            <a:cxnSpLocks noChangeShapeType="1"/>
          </p:cNvCxnSpPr>
          <p:nvPr/>
        </p:nvCxnSpPr>
        <p:spPr bwMode="auto">
          <a:xfrm>
            <a:off x="5661518" y="2590800"/>
            <a:ext cx="533400" cy="119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6582" name="Straight Arrow Connector 38"/>
          <p:cNvCxnSpPr>
            <a:cxnSpLocks noChangeShapeType="1"/>
            <a:stCxn id="66574" idx="7"/>
          </p:cNvCxnSpPr>
          <p:nvPr/>
        </p:nvCxnSpPr>
        <p:spPr bwMode="auto">
          <a:xfrm flipH="1">
            <a:off x="556119" y="3517769"/>
            <a:ext cx="2075888" cy="673231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cxnSp>
        <p:nvCxnSpPr>
          <p:cNvPr id="66583" name="Straight Arrow Connector 40"/>
          <p:cNvCxnSpPr>
            <a:cxnSpLocks noChangeShapeType="1"/>
            <a:stCxn id="66574" idx="7"/>
            <a:endCxn id="66568" idx="3"/>
          </p:cNvCxnSpPr>
          <p:nvPr/>
        </p:nvCxnSpPr>
        <p:spPr bwMode="auto">
          <a:xfrm flipV="1">
            <a:off x="2632007" y="2825702"/>
            <a:ext cx="801222" cy="6920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6584" name="Straight Arrow Connector 42"/>
          <p:cNvCxnSpPr>
            <a:cxnSpLocks noChangeShapeType="1"/>
            <a:stCxn id="66573" idx="5"/>
            <a:endCxn id="66566" idx="1"/>
          </p:cNvCxnSpPr>
          <p:nvPr/>
        </p:nvCxnSpPr>
        <p:spPr bwMode="auto">
          <a:xfrm>
            <a:off x="2632007" y="2825702"/>
            <a:ext cx="801222" cy="6920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6585" name="Straight Arrow Connector 44"/>
          <p:cNvCxnSpPr>
            <a:cxnSpLocks noChangeShapeType="1"/>
            <a:stCxn id="66568" idx="5"/>
            <a:endCxn id="66569" idx="1"/>
          </p:cNvCxnSpPr>
          <p:nvPr/>
        </p:nvCxnSpPr>
        <p:spPr bwMode="auto">
          <a:xfrm>
            <a:off x="4079807" y="2825702"/>
            <a:ext cx="801222" cy="6920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6586" name="Straight Arrow Connector 46"/>
          <p:cNvCxnSpPr>
            <a:cxnSpLocks noChangeShapeType="1"/>
            <a:stCxn id="66570" idx="5"/>
            <a:endCxn id="66571" idx="1"/>
          </p:cNvCxnSpPr>
          <p:nvPr/>
        </p:nvCxnSpPr>
        <p:spPr bwMode="auto">
          <a:xfrm>
            <a:off x="5527607" y="2825702"/>
            <a:ext cx="801222" cy="692067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cxnSp>
        <p:nvCxnSpPr>
          <p:cNvPr id="66587" name="Straight Arrow Connector 48"/>
          <p:cNvCxnSpPr>
            <a:cxnSpLocks noChangeShapeType="1"/>
            <a:stCxn id="66570" idx="5"/>
            <a:endCxn id="66571" idx="1"/>
          </p:cNvCxnSpPr>
          <p:nvPr/>
        </p:nvCxnSpPr>
        <p:spPr bwMode="auto">
          <a:xfrm>
            <a:off x="5527607" y="2825702"/>
            <a:ext cx="801222" cy="6920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6588" name="Straight Arrow Connector 50"/>
          <p:cNvCxnSpPr>
            <a:cxnSpLocks noChangeShapeType="1"/>
            <a:stCxn id="66569" idx="7"/>
            <a:endCxn id="66572" idx="3"/>
          </p:cNvCxnSpPr>
          <p:nvPr/>
        </p:nvCxnSpPr>
        <p:spPr bwMode="auto">
          <a:xfrm flipV="1">
            <a:off x="5527607" y="2825702"/>
            <a:ext cx="801222" cy="6920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6589" name="Straight Arrow Connector 52"/>
          <p:cNvCxnSpPr>
            <a:cxnSpLocks noChangeShapeType="1"/>
            <a:stCxn id="66566" idx="7"/>
            <a:endCxn id="66570" idx="3"/>
          </p:cNvCxnSpPr>
          <p:nvPr/>
        </p:nvCxnSpPr>
        <p:spPr bwMode="auto">
          <a:xfrm flipV="1">
            <a:off x="4079807" y="2825702"/>
            <a:ext cx="801222" cy="6920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6590" name="TextBox 53"/>
          <p:cNvSpPr txBox="1">
            <a:spLocks noChangeArrowheads="1"/>
          </p:cNvSpPr>
          <p:nvPr/>
        </p:nvSpPr>
        <p:spPr bwMode="auto">
          <a:xfrm>
            <a:off x="228600" y="4057829"/>
            <a:ext cx="73152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Observations 	Blue 	        Blue		 Red 	             Blue</a:t>
            </a:r>
          </a:p>
        </p:txBody>
      </p:sp>
      <p:sp>
        <p:nvSpPr>
          <p:cNvPr id="66591" name="TextBox 53"/>
          <p:cNvSpPr txBox="1">
            <a:spLocks noChangeArrowheads="1"/>
          </p:cNvSpPr>
          <p:nvPr/>
        </p:nvSpPr>
        <p:spPr bwMode="auto">
          <a:xfrm>
            <a:off x="1089518" y="1962150"/>
            <a:ext cx="64008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/>
              <a:t>Time 	   1	           2                      3                    4</a:t>
            </a:r>
          </a:p>
        </p:txBody>
      </p:sp>
    </p:spTree>
    <p:extLst>
      <p:ext uri="{BB962C8B-B14F-4D97-AF65-F5344CB8AC3E}">
        <p14:creationId xmlns:p14="http://schemas.microsoft.com/office/powerpoint/2010/main" val="26400497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Another View</a:t>
            </a:r>
          </a:p>
        </p:txBody>
      </p:sp>
      <p:sp>
        <p:nvSpPr>
          <p:cNvPr id="67586" name="Content Placeholder 2"/>
          <p:cNvSpPr>
            <a:spLocks noGrp="1"/>
          </p:cNvSpPr>
          <p:nvPr>
            <p:ph idx="1"/>
          </p:nvPr>
        </p:nvSpPr>
        <p:spPr>
          <a:xfrm>
            <a:off x="381000" y="914400"/>
            <a:ext cx="8229600" cy="971550"/>
          </a:xfrm>
        </p:spPr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Re-estimating the 1-&gt; 2 transitions...</a:t>
            </a:r>
          </a:p>
        </p:txBody>
      </p:sp>
      <p:sp>
        <p:nvSpPr>
          <p:cNvPr id="6758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86800" y="4914900"/>
            <a:ext cx="457200" cy="2286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F02BADE3-7039-7443-BCC3-B7FF534353DF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49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67590" name="Oval 6"/>
          <p:cNvSpPr>
            <a:spLocks noChangeArrowheads="1"/>
          </p:cNvSpPr>
          <p:nvPr/>
        </p:nvSpPr>
        <p:spPr bwMode="auto">
          <a:xfrm>
            <a:off x="3200400" y="3200400"/>
            <a:ext cx="914400" cy="476071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/>
              <a:t>2</a:t>
            </a:r>
          </a:p>
        </p:txBody>
      </p:sp>
      <p:sp>
        <p:nvSpPr>
          <p:cNvPr id="67591" name="Oval 8"/>
          <p:cNvSpPr>
            <a:spLocks noChangeArrowheads="1"/>
          </p:cNvSpPr>
          <p:nvPr/>
        </p:nvSpPr>
        <p:spPr bwMode="auto">
          <a:xfrm>
            <a:off x="1676400" y="2057400"/>
            <a:ext cx="1600200" cy="476071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7592" name="Oval 10"/>
          <p:cNvSpPr>
            <a:spLocks noChangeArrowheads="1"/>
          </p:cNvSpPr>
          <p:nvPr/>
        </p:nvSpPr>
        <p:spPr bwMode="auto">
          <a:xfrm>
            <a:off x="3200400" y="2171700"/>
            <a:ext cx="914400" cy="476071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67593" name="Oval 11"/>
          <p:cNvSpPr>
            <a:spLocks noChangeArrowheads="1"/>
          </p:cNvSpPr>
          <p:nvPr/>
        </p:nvSpPr>
        <p:spPr bwMode="auto">
          <a:xfrm>
            <a:off x="4648200" y="3200400"/>
            <a:ext cx="914400" cy="476071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/>
              <a:t>2</a:t>
            </a:r>
          </a:p>
        </p:txBody>
      </p:sp>
      <p:sp>
        <p:nvSpPr>
          <p:cNvPr id="67594" name="Oval 12"/>
          <p:cNvSpPr>
            <a:spLocks noChangeArrowheads="1"/>
          </p:cNvSpPr>
          <p:nvPr/>
        </p:nvSpPr>
        <p:spPr bwMode="auto">
          <a:xfrm>
            <a:off x="4648200" y="2171700"/>
            <a:ext cx="914400" cy="476071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67595" name="Oval 13"/>
          <p:cNvSpPr>
            <a:spLocks noChangeArrowheads="1"/>
          </p:cNvSpPr>
          <p:nvPr/>
        </p:nvSpPr>
        <p:spPr bwMode="auto">
          <a:xfrm>
            <a:off x="6096000" y="3200400"/>
            <a:ext cx="914400" cy="476071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/>
              <a:t>2</a:t>
            </a:r>
          </a:p>
        </p:txBody>
      </p:sp>
      <p:sp>
        <p:nvSpPr>
          <p:cNvPr id="67596" name="Oval 14"/>
          <p:cNvSpPr>
            <a:spLocks noChangeArrowheads="1"/>
          </p:cNvSpPr>
          <p:nvPr/>
        </p:nvSpPr>
        <p:spPr bwMode="auto">
          <a:xfrm>
            <a:off x="6096000" y="2171700"/>
            <a:ext cx="914400" cy="476071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67597" name="Oval 17"/>
          <p:cNvSpPr>
            <a:spLocks noChangeArrowheads="1"/>
          </p:cNvSpPr>
          <p:nvPr/>
        </p:nvSpPr>
        <p:spPr bwMode="auto">
          <a:xfrm>
            <a:off x="1752600" y="2171700"/>
            <a:ext cx="914400" cy="476071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67598" name="Oval 18"/>
          <p:cNvSpPr>
            <a:spLocks noChangeArrowheads="1"/>
          </p:cNvSpPr>
          <p:nvPr/>
        </p:nvSpPr>
        <p:spPr bwMode="auto">
          <a:xfrm>
            <a:off x="1752600" y="3200400"/>
            <a:ext cx="914400" cy="476071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/>
              <a:t>2</a:t>
            </a:r>
          </a:p>
        </p:txBody>
      </p:sp>
      <p:cxnSp>
        <p:nvCxnSpPr>
          <p:cNvPr id="67599" name="Straight Arrow Connector 20"/>
          <p:cNvCxnSpPr>
            <a:cxnSpLocks noChangeShapeType="1"/>
          </p:cNvCxnSpPr>
          <p:nvPr/>
        </p:nvCxnSpPr>
        <p:spPr bwMode="auto">
          <a:xfrm>
            <a:off x="2514600" y="2571750"/>
            <a:ext cx="914400" cy="685800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cxnSp>
        <p:nvCxnSpPr>
          <p:cNvPr id="67600" name="Straight Arrow Connector 22"/>
          <p:cNvCxnSpPr>
            <a:cxnSpLocks noChangeShapeType="1"/>
            <a:stCxn id="67597" idx="6"/>
            <a:endCxn id="67592" idx="2"/>
          </p:cNvCxnSpPr>
          <p:nvPr/>
        </p:nvCxnSpPr>
        <p:spPr bwMode="auto">
          <a:xfrm>
            <a:off x="2667000" y="2409736"/>
            <a:ext cx="5334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7601" name="Straight Arrow Connector 23"/>
          <p:cNvCxnSpPr>
            <a:cxnSpLocks noChangeShapeType="1"/>
          </p:cNvCxnSpPr>
          <p:nvPr/>
        </p:nvCxnSpPr>
        <p:spPr bwMode="auto">
          <a:xfrm>
            <a:off x="2667000" y="3371850"/>
            <a:ext cx="533400" cy="119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7602" name="Straight Arrow Connector 24"/>
          <p:cNvCxnSpPr>
            <a:cxnSpLocks noChangeShapeType="1"/>
          </p:cNvCxnSpPr>
          <p:nvPr/>
        </p:nvCxnSpPr>
        <p:spPr bwMode="auto">
          <a:xfrm>
            <a:off x="4114800" y="2343150"/>
            <a:ext cx="533400" cy="119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7603" name="Straight Arrow Connector 31"/>
          <p:cNvCxnSpPr>
            <a:cxnSpLocks noChangeShapeType="1"/>
          </p:cNvCxnSpPr>
          <p:nvPr/>
        </p:nvCxnSpPr>
        <p:spPr bwMode="auto">
          <a:xfrm>
            <a:off x="4114800" y="3371850"/>
            <a:ext cx="533400" cy="119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7604" name="Straight Arrow Connector 32"/>
          <p:cNvCxnSpPr>
            <a:cxnSpLocks noChangeShapeType="1"/>
          </p:cNvCxnSpPr>
          <p:nvPr/>
        </p:nvCxnSpPr>
        <p:spPr bwMode="auto">
          <a:xfrm>
            <a:off x="5562600" y="3371850"/>
            <a:ext cx="533400" cy="119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7605" name="Straight Arrow Connector 36"/>
          <p:cNvCxnSpPr>
            <a:cxnSpLocks noChangeShapeType="1"/>
          </p:cNvCxnSpPr>
          <p:nvPr/>
        </p:nvCxnSpPr>
        <p:spPr bwMode="auto">
          <a:xfrm>
            <a:off x="5562600" y="2343150"/>
            <a:ext cx="533400" cy="119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7606" name="Straight Arrow Connector 38"/>
          <p:cNvCxnSpPr>
            <a:cxnSpLocks noChangeShapeType="1"/>
            <a:stCxn id="67598" idx="7"/>
          </p:cNvCxnSpPr>
          <p:nvPr/>
        </p:nvCxnSpPr>
        <p:spPr bwMode="auto">
          <a:xfrm flipH="1">
            <a:off x="457201" y="3270119"/>
            <a:ext cx="2075888" cy="673231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cxnSp>
        <p:nvCxnSpPr>
          <p:cNvPr id="67607" name="Straight Arrow Connector 40"/>
          <p:cNvCxnSpPr>
            <a:cxnSpLocks noChangeShapeType="1"/>
            <a:stCxn id="67598" idx="7"/>
            <a:endCxn id="67592" idx="3"/>
          </p:cNvCxnSpPr>
          <p:nvPr/>
        </p:nvCxnSpPr>
        <p:spPr bwMode="auto">
          <a:xfrm flipV="1">
            <a:off x="2533089" y="2578052"/>
            <a:ext cx="801222" cy="6920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7608" name="Straight Arrow Connector 42"/>
          <p:cNvCxnSpPr>
            <a:cxnSpLocks noChangeShapeType="1"/>
            <a:stCxn id="67597" idx="5"/>
            <a:endCxn id="67590" idx="1"/>
          </p:cNvCxnSpPr>
          <p:nvPr/>
        </p:nvCxnSpPr>
        <p:spPr bwMode="auto">
          <a:xfrm>
            <a:off x="2533089" y="2578052"/>
            <a:ext cx="801222" cy="6920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7609" name="Straight Arrow Connector 44"/>
          <p:cNvCxnSpPr>
            <a:cxnSpLocks noChangeShapeType="1"/>
            <a:stCxn id="67592" idx="5"/>
            <a:endCxn id="67593" idx="1"/>
          </p:cNvCxnSpPr>
          <p:nvPr/>
        </p:nvCxnSpPr>
        <p:spPr bwMode="auto">
          <a:xfrm>
            <a:off x="3980889" y="2578052"/>
            <a:ext cx="801222" cy="6920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7610" name="Straight Arrow Connector 46"/>
          <p:cNvCxnSpPr>
            <a:cxnSpLocks noChangeShapeType="1"/>
            <a:stCxn id="67594" idx="5"/>
            <a:endCxn id="67595" idx="1"/>
          </p:cNvCxnSpPr>
          <p:nvPr/>
        </p:nvCxnSpPr>
        <p:spPr bwMode="auto">
          <a:xfrm>
            <a:off x="5428689" y="2578052"/>
            <a:ext cx="801222" cy="692067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cxnSp>
        <p:nvCxnSpPr>
          <p:cNvPr id="67611" name="Straight Arrow Connector 48"/>
          <p:cNvCxnSpPr>
            <a:cxnSpLocks noChangeShapeType="1"/>
            <a:stCxn id="67594" idx="5"/>
            <a:endCxn id="67595" idx="1"/>
          </p:cNvCxnSpPr>
          <p:nvPr/>
        </p:nvCxnSpPr>
        <p:spPr bwMode="auto">
          <a:xfrm>
            <a:off x="5428689" y="2578052"/>
            <a:ext cx="801222" cy="6920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7612" name="Straight Arrow Connector 50"/>
          <p:cNvCxnSpPr>
            <a:cxnSpLocks noChangeShapeType="1"/>
            <a:stCxn id="67593" idx="7"/>
            <a:endCxn id="67596" idx="3"/>
          </p:cNvCxnSpPr>
          <p:nvPr/>
        </p:nvCxnSpPr>
        <p:spPr bwMode="auto">
          <a:xfrm flipV="1">
            <a:off x="5428689" y="2578052"/>
            <a:ext cx="801222" cy="6920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7613" name="Straight Arrow Connector 52"/>
          <p:cNvCxnSpPr>
            <a:cxnSpLocks noChangeShapeType="1"/>
            <a:stCxn id="67590" idx="7"/>
            <a:endCxn id="67594" idx="3"/>
          </p:cNvCxnSpPr>
          <p:nvPr/>
        </p:nvCxnSpPr>
        <p:spPr bwMode="auto">
          <a:xfrm flipV="1">
            <a:off x="3980889" y="2578052"/>
            <a:ext cx="801222" cy="6920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7614" name="Oval 30"/>
          <p:cNvSpPr>
            <a:spLocks noChangeArrowheads="1"/>
          </p:cNvSpPr>
          <p:nvPr/>
        </p:nvSpPr>
        <p:spPr bwMode="auto">
          <a:xfrm rot="-1717000">
            <a:off x="3886773" y="2612455"/>
            <a:ext cx="609600" cy="476071"/>
          </a:xfrm>
          <a:prstGeom prst="ellipse">
            <a:avLst/>
          </a:prstGeom>
          <a:solidFill>
            <a:schemeClr val="tx2">
              <a:alpha val="20000"/>
            </a:schemeClr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7615" name="Oval 37"/>
          <p:cNvSpPr>
            <a:spLocks noChangeArrowheads="1"/>
          </p:cNvSpPr>
          <p:nvPr/>
        </p:nvSpPr>
        <p:spPr bwMode="auto">
          <a:xfrm rot="-1717000">
            <a:off x="2438972" y="2536255"/>
            <a:ext cx="609600" cy="476071"/>
          </a:xfrm>
          <a:prstGeom prst="ellipse">
            <a:avLst/>
          </a:prstGeom>
          <a:solidFill>
            <a:schemeClr val="tx2">
              <a:alpha val="20000"/>
            </a:schemeClr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7616" name="Oval 39"/>
          <p:cNvSpPr>
            <a:spLocks noChangeArrowheads="1"/>
          </p:cNvSpPr>
          <p:nvPr/>
        </p:nvSpPr>
        <p:spPr bwMode="auto">
          <a:xfrm rot="-1717000">
            <a:off x="5334573" y="2536256"/>
            <a:ext cx="609600" cy="476071"/>
          </a:xfrm>
          <a:prstGeom prst="ellipse">
            <a:avLst/>
          </a:prstGeom>
          <a:solidFill>
            <a:schemeClr val="tx2">
              <a:alpha val="20000"/>
            </a:schemeClr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cxnSp>
        <p:nvCxnSpPr>
          <p:cNvPr id="67617" name="Straight Arrow Connector 43"/>
          <p:cNvCxnSpPr>
            <a:cxnSpLocks noChangeShapeType="1"/>
          </p:cNvCxnSpPr>
          <p:nvPr/>
        </p:nvCxnSpPr>
        <p:spPr bwMode="auto">
          <a:xfrm>
            <a:off x="1676400" y="4114800"/>
            <a:ext cx="5486400" cy="119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7618" name="TextBox 49"/>
          <p:cNvSpPr txBox="1">
            <a:spLocks noChangeArrowheads="1"/>
          </p:cNvSpPr>
          <p:nvPr/>
        </p:nvSpPr>
        <p:spPr bwMode="auto">
          <a:xfrm>
            <a:off x="3733801" y="4400550"/>
            <a:ext cx="6317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Time</a:t>
            </a:r>
          </a:p>
        </p:txBody>
      </p:sp>
      <p:sp>
        <p:nvSpPr>
          <p:cNvPr id="67619" name="TextBox 51"/>
          <p:cNvSpPr txBox="1">
            <a:spLocks noChangeArrowheads="1"/>
          </p:cNvSpPr>
          <p:nvPr/>
        </p:nvSpPr>
        <p:spPr bwMode="auto">
          <a:xfrm>
            <a:off x="1828800" y="3771900"/>
            <a:ext cx="56388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Blue 	        Blue		 Red 	             Blue</a:t>
            </a:r>
          </a:p>
        </p:txBody>
      </p:sp>
    </p:spTree>
    <p:extLst>
      <p:ext uri="{BB962C8B-B14F-4D97-AF65-F5344CB8AC3E}">
        <p14:creationId xmlns:p14="http://schemas.microsoft.com/office/powerpoint/2010/main" val="4126037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86800" y="4914900"/>
            <a:ext cx="457200" cy="2286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97B737E3-8959-8148-8161-719D16315D05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5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645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HMM for Ice Cream</a:t>
            </a:r>
          </a:p>
        </p:txBody>
      </p:sp>
      <p:pic>
        <p:nvPicPr>
          <p:cNvPr id="64517" name="Picture 3" descr="hmmweath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1657350"/>
            <a:ext cx="6913563" cy="248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35812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Another View</a:t>
            </a:r>
          </a:p>
        </p:txBody>
      </p:sp>
      <p:sp>
        <p:nvSpPr>
          <p:cNvPr id="68610" name="Content Placeholder 2"/>
          <p:cNvSpPr>
            <a:spLocks noGrp="1"/>
          </p:cNvSpPr>
          <p:nvPr>
            <p:ph idx="1"/>
          </p:nvPr>
        </p:nvSpPr>
        <p:spPr>
          <a:xfrm>
            <a:off x="381000" y="914400"/>
            <a:ext cx="8229600" cy="971550"/>
          </a:xfrm>
        </p:spPr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Re-estimating the 1-&gt; 2 transitions...</a:t>
            </a:r>
          </a:p>
        </p:txBody>
      </p:sp>
      <p:sp>
        <p:nvSpPr>
          <p:cNvPr id="686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86800" y="4914900"/>
            <a:ext cx="457200" cy="2286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501B3BCE-F5C5-C646-8B8A-FDA0DF80AA24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50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68614" name="Oval 6"/>
          <p:cNvSpPr>
            <a:spLocks noChangeArrowheads="1"/>
          </p:cNvSpPr>
          <p:nvPr/>
        </p:nvSpPr>
        <p:spPr bwMode="auto">
          <a:xfrm>
            <a:off x="3200400" y="3200400"/>
            <a:ext cx="914400" cy="476071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/>
              <a:t>2</a:t>
            </a:r>
          </a:p>
        </p:txBody>
      </p:sp>
      <p:sp>
        <p:nvSpPr>
          <p:cNvPr id="68615" name="Oval 8"/>
          <p:cNvSpPr>
            <a:spLocks noChangeArrowheads="1"/>
          </p:cNvSpPr>
          <p:nvPr/>
        </p:nvSpPr>
        <p:spPr bwMode="auto">
          <a:xfrm>
            <a:off x="1676400" y="2057400"/>
            <a:ext cx="1600200" cy="476071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8616" name="Oval 10"/>
          <p:cNvSpPr>
            <a:spLocks noChangeArrowheads="1"/>
          </p:cNvSpPr>
          <p:nvPr/>
        </p:nvSpPr>
        <p:spPr bwMode="auto">
          <a:xfrm>
            <a:off x="3200400" y="2171700"/>
            <a:ext cx="914400" cy="476071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68617" name="Oval 11"/>
          <p:cNvSpPr>
            <a:spLocks noChangeArrowheads="1"/>
          </p:cNvSpPr>
          <p:nvPr/>
        </p:nvSpPr>
        <p:spPr bwMode="auto">
          <a:xfrm>
            <a:off x="4648200" y="3200400"/>
            <a:ext cx="914400" cy="476071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/>
              <a:t>2</a:t>
            </a:r>
          </a:p>
        </p:txBody>
      </p:sp>
      <p:sp>
        <p:nvSpPr>
          <p:cNvPr id="68618" name="Oval 12"/>
          <p:cNvSpPr>
            <a:spLocks noChangeArrowheads="1"/>
          </p:cNvSpPr>
          <p:nvPr/>
        </p:nvSpPr>
        <p:spPr bwMode="auto">
          <a:xfrm>
            <a:off x="4648200" y="2171700"/>
            <a:ext cx="914400" cy="476071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68619" name="Oval 13"/>
          <p:cNvSpPr>
            <a:spLocks noChangeArrowheads="1"/>
          </p:cNvSpPr>
          <p:nvPr/>
        </p:nvSpPr>
        <p:spPr bwMode="auto">
          <a:xfrm>
            <a:off x="6096000" y="3200400"/>
            <a:ext cx="914400" cy="476071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/>
              <a:t>2</a:t>
            </a:r>
          </a:p>
        </p:txBody>
      </p:sp>
      <p:sp>
        <p:nvSpPr>
          <p:cNvPr id="68620" name="Oval 14"/>
          <p:cNvSpPr>
            <a:spLocks noChangeArrowheads="1"/>
          </p:cNvSpPr>
          <p:nvPr/>
        </p:nvSpPr>
        <p:spPr bwMode="auto">
          <a:xfrm>
            <a:off x="6096000" y="2171700"/>
            <a:ext cx="914400" cy="476071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68621" name="Oval 17"/>
          <p:cNvSpPr>
            <a:spLocks noChangeArrowheads="1"/>
          </p:cNvSpPr>
          <p:nvPr/>
        </p:nvSpPr>
        <p:spPr bwMode="auto">
          <a:xfrm>
            <a:off x="1752600" y="2171700"/>
            <a:ext cx="914400" cy="476071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68622" name="Oval 18"/>
          <p:cNvSpPr>
            <a:spLocks noChangeArrowheads="1"/>
          </p:cNvSpPr>
          <p:nvPr/>
        </p:nvSpPr>
        <p:spPr bwMode="auto">
          <a:xfrm>
            <a:off x="1752600" y="3200400"/>
            <a:ext cx="914400" cy="476071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/>
              <a:t>2</a:t>
            </a:r>
          </a:p>
        </p:txBody>
      </p:sp>
      <p:cxnSp>
        <p:nvCxnSpPr>
          <p:cNvPr id="68623" name="Straight Arrow Connector 20"/>
          <p:cNvCxnSpPr>
            <a:cxnSpLocks noChangeShapeType="1"/>
          </p:cNvCxnSpPr>
          <p:nvPr/>
        </p:nvCxnSpPr>
        <p:spPr bwMode="auto">
          <a:xfrm>
            <a:off x="2514600" y="2571750"/>
            <a:ext cx="914400" cy="685800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cxnSp>
        <p:nvCxnSpPr>
          <p:cNvPr id="68624" name="Straight Arrow Connector 22"/>
          <p:cNvCxnSpPr>
            <a:cxnSpLocks noChangeShapeType="1"/>
            <a:stCxn id="68621" idx="6"/>
            <a:endCxn id="68616" idx="2"/>
          </p:cNvCxnSpPr>
          <p:nvPr/>
        </p:nvCxnSpPr>
        <p:spPr bwMode="auto">
          <a:xfrm>
            <a:off x="2667000" y="2409736"/>
            <a:ext cx="5334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8625" name="Straight Arrow Connector 23"/>
          <p:cNvCxnSpPr>
            <a:cxnSpLocks noChangeShapeType="1"/>
          </p:cNvCxnSpPr>
          <p:nvPr/>
        </p:nvCxnSpPr>
        <p:spPr bwMode="auto">
          <a:xfrm>
            <a:off x="2667000" y="3371850"/>
            <a:ext cx="533400" cy="119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8626" name="Straight Arrow Connector 24"/>
          <p:cNvCxnSpPr>
            <a:cxnSpLocks noChangeShapeType="1"/>
          </p:cNvCxnSpPr>
          <p:nvPr/>
        </p:nvCxnSpPr>
        <p:spPr bwMode="auto">
          <a:xfrm>
            <a:off x="4114800" y="2343150"/>
            <a:ext cx="533400" cy="119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8627" name="Straight Arrow Connector 31"/>
          <p:cNvCxnSpPr>
            <a:cxnSpLocks noChangeShapeType="1"/>
          </p:cNvCxnSpPr>
          <p:nvPr/>
        </p:nvCxnSpPr>
        <p:spPr bwMode="auto">
          <a:xfrm>
            <a:off x="4114800" y="3371850"/>
            <a:ext cx="533400" cy="119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8628" name="Straight Arrow Connector 32"/>
          <p:cNvCxnSpPr>
            <a:cxnSpLocks noChangeShapeType="1"/>
          </p:cNvCxnSpPr>
          <p:nvPr/>
        </p:nvCxnSpPr>
        <p:spPr bwMode="auto">
          <a:xfrm>
            <a:off x="5562600" y="3371850"/>
            <a:ext cx="533400" cy="119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8629" name="Straight Arrow Connector 36"/>
          <p:cNvCxnSpPr>
            <a:cxnSpLocks noChangeShapeType="1"/>
          </p:cNvCxnSpPr>
          <p:nvPr/>
        </p:nvCxnSpPr>
        <p:spPr bwMode="auto">
          <a:xfrm>
            <a:off x="5562600" y="2343150"/>
            <a:ext cx="533400" cy="119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8630" name="Straight Arrow Connector 38"/>
          <p:cNvCxnSpPr>
            <a:cxnSpLocks noChangeShapeType="1"/>
            <a:stCxn id="68622" idx="7"/>
          </p:cNvCxnSpPr>
          <p:nvPr/>
        </p:nvCxnSpPr>
        <p:spPr bwMode="auto">
          <a:xfrm flipH="1">
            <a:off x="457201" y="3270119"/>
            <a:ext cx="2075888" cy="673231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cxnSp>
        <p:nvCxnSpPr>
          <p:cNvPr id="68631" name="Straight Arrow Connector 40"/>
          <p:cNvCxnSpPr>
            <a:cxnSpLocks noChangeShapeType="1"/>
            <a:stCxn id="68622" idx="7"/>
            <a:endCxn id="68616" idx="3"/>
          </p:cNvCxnSpPr>
          <p:nvPr/>
        </p:nvCxnSpPr>
        <p:spPr bwMode="auto">
          <a:xfrm flipV="1">
            <a:off x="2533089" y="2578052"/>
            <a:ext cx="801222" cy="6920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8632" name="Straight Arrow Connector 42"/>
          <p:cNvCxnSpPr>
            <a:cxnSpLocks noChangeShapeType="1"/>
            <a:stCxn id="68621" idx="5"/>
            <a:endCxn id="68614" idx="1"/>
          </p:cNvCxnSpPr>
          <p:nvPr/>
        </p:nvCxnSpPr>
        <p:spPr bwMode="auto">
          <a:xfrm>
            <a:off x="2533089" y="2578052"/>
            <a:ext cx="801222" cy="6920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8633" name="Straight Arrow Connector 44"/>
          <p:cNvCxnSpPr>
            <a:cxnSpLocks noChangeShapeType="1"/>
            <a:stCxn id="68616" idx="5"/>
            <a:endCxn id="68617" idx="1"/>
          </p:cNvCxnSpPr>
          <p:nvPr/>
        </p:nvCxnSpPr>
        <p:spPr bwMode="auto">
          <a:xfrm>
            <a:off x="3980889" y="2578052"/>
            <a:ext cx="801222" cy="6920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8634" name="Straight Arrow Connector 46"/>
          <p:cNvCxnSpPr>
            <a:cxnSpLocks noChangeShapeType="1"/>
            <a:stCxn id="68618" idx="5"/>
            <a:endCxn id="68619" idx="1"/>
          </p:cNvCxnSpPr>
          <p:nvPr/>
        </p:nvCxnSpPr>
        <p:spPr bwMode="auto">
          <a:xfrm>
            <a:off x="5428689" y="2578052"/>
            <a:ext cx="801222" cy="692067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cxnSp>
        <p:nvCxnSpPr>
          <p:cNvPr id="68635" name="Straight Arrow Connector 48"/>
          <p:cNvCxnSpPr>
            <a:cxnSpLocks noChangeShapeType="1"/>
            <a:stCxn id="68618" idx="5"/>
            <a:endCxn id="68619" idx="1"/>
          </p:cNvCxnSpPr>
          <p:nvPr/>
        </p:nvCxnSpPr>
        <p:spPr bwMode="auto">
          <a:xfrm>
            <a:off x="5428689" y="2578052"/>
            <a:ext cx="801222" cy="6920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8636" name="Straight Arrow Connector 50"/>
          <p:cNvCxnSpPr>
            <a:cxnSpLocks noChangeShapeType="1"/>
            <a:stCxn id="68617" idx="7"/>
            <a:endCxn id="68620" idx="3"/>
          </p:cNvCxnSpPr>
          <p:nvPr/>
        </p:nvCxnSpPr>
        <p:spPr bwMode="auto">
          <a:xfrm flipV="1">
            <a:off x="5428689" y="2578052"/>
            <a:ext cx="801222" cy="6920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8637" name="Straight Arrow Connector 52"/>
          <p:cNvCxnSpPr>
            <a:cxnSpLocks noChangeShapeType="1"/>
            <a:stCxn id="68614" idx="7"/>
            <a:endCxn id="68618" idx="3"/>
          </p:cNvCxnSpPr>
          <p:nvPr/>
        </p:nvCxnSpPr>
        <p:spPr bwMode="auto">
          <a:xfrm flipV="1">
            <a:off x="3980889" y="2578052"/>
            <a:ext cx="801222" cy="6920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8638" name="Oval 30"/>
          <p:cNvSpPr>
            <a:spLocks noChangeArrowheads="1"/>
          </p:cNvSpPr>
          <p:nvPr/>
        </p:nvSpPr>
        <p:spPr bwMode="auto">
          <a:xfrm rot="-1717000">
            <a:off x="4043363" y="2576602"/>
            <a:ext cx="609600" cy="476071"/>
          </a:xfrm>
          <a:prstGeom prst="ellipse">
            <a:avLst/>
          </a:prstGeom>
          <a:solidFill>
            <a:schemeClr val="tx2">
              <a:alpha val="20000"/>
            </a:schemeClr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cxnSp>
        <p:nvCxnSpPr>
          <p:cNvPr id="68639" name="Straight Arrow Connector 43"/>
          <p:cNvCxnSpPr>
            <a:cxnSpLocks noChangeShapeType="1"/>
          </p:cNvCxnSpPr>
          <p:nvPr/>
        </p:nvCxnSpPr>
        <p:spPr bwMode="auto">
          <a:xfrm>
            <a:off x="1676400" y="4114800"/>
            <a:ext cx="5486400" cy="119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8640" name="TextBox 49"/>
          <p:cNvSpPr txBox="1">
            <a:spLocks noChangeArrowheads="1"/>
          </p:cNvSpPr>
          <p:nvPr/>
        </p:nvSpPr>
        <p:spPr bwMode="auto">
          <a:xfrm>
            <a:off x="3733801" y="4400550"/>
            <a:ext cx="6317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Time</a:t>
            </a:r>
          </a:p>
        </p:txBody>
      </p:sp>
      <p:sp>
        <p:nvSpPr>
          <p:cNvPr id="68641" name="TextBox 35"/>
          <p:cNvSpPr txBox="1">
            <a:spLocks noChangeArrowheads="1"/>
          </p:cNvSpPr>
          <p:nvPr/>
        </p:nvSpPr>
        <p:spPr bwMode="auto">
          <a:xfrm>
            <a:off x="1828800" y="3771900"/>
            <a:ext cx="56388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Blue 	        Blue		 Red 	             Blue</a:t>
            </a:r>
          </a:p>
        </p:txBody>
      </p:sp>
    </p:spTree>
    <p:extLst>
      <p:ext uri="{BB962C8B-B14F-4D97-AF65-F5344CB8AC3E}">
        <p14:creationId xmlns:p14="http://schemas.microsoft.com/office/powerpoint/2010/main" val="30566061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CA6CE9D8-D5EB-5942-AC07-9478DF70D2F0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51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696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Urns and Balls</a:t>
            </a:r>
          </a:p>
        </p:txBody>
      </p:sp>
      <p:graphicFrame>
        <p:nvGraphicFramePr>
          <p:cNvPr id="902183" name="Group 39"/>
          <p:cNvGraphicFramePr>
            <a:graphicFrameLocks noGrp="1"/>
          </p:cNvGraphicFramePr>
          <p:nvPr>
            <p:ph idx="1"/>
          </p:nvPr>
        </p:nvGraphicFramePr>
        <p:xfrm>
          <a:off x="577850" y="1113235"/>
          <a:ext cx="7772400" cy="1554956"/>
        </p:xfrm>
        <a:graphic>
          <a:graphicData uri="http://schemas.openxmlformats.org/drawingml/2006/table">
            <a:tbl>
              <a:tblPr/>
              <a:tblGrid>
                <a:gridCol w="1209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873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1 1 1</a:t>
                      </a:r>
                    </a:p>
                  </a:txBody>
                  <a:tcPr marT="34301" marB="343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(0.9*0.3)*(0.6*0.3)*(0.6*0.7)=0.0204</a:t>
                      </a:r>
                    </a:p>
                  </a:txBody>
                  <a:tcPr marT="34301" marB="343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73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1 1 2</a:t>
                      </a:r>
                    </a:p>
                  </a:txBody>
                  <a:tcPr marT="34301" marB="343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(0.9*0.3)*(0.6*0.3)*(0.4*0.4)=0.0077</a:t>
                      </a:r>
                    </a:p>
                  </a:txBody>
                  <a:tcPr marT="34301" marB="343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73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1 2 1</a:t>
                      </a:r>
                    </a:p>
                  </a:txBody>
                  <a:tcPr marT="34301" marB="343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(0.9*0.3)*(0.4*0.6)*(0.3*0.7)=0.0136</a:t>
                      </a:r>
                    </a:p>
                  </a:txBody>
                  <a:tcPr marT="34301" marB="343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73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1 2 2</a:t>
                      </a:r>
                    </a:p>
                  </a:txBody>
                  <a:tcPr marT="34301" marB="343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(0.9*0.3)*(0.4*0.6)*(0.7*0.4)=0.0181</a:t>
                      </a:r>
                    </a:p>
                  </a:txBody>
                  <a:tcPr marT="34301" marB="343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02164" name="Group 20"/>
          <p:cNvGraphicFramePr>
            <a:graphicFrameLocks noGrp="1"/>
          </p:cNvGraphicFramePr>
          <p:nvPr/>
        </p:nvGraphicFramePr>
        <p:xfrm>
          <a:off x="654050" y="3219450"/>
          <a:ext cx="7772400" cy="1554956"/>
        </p:xfrm>
        <a:graphic>
          <a:graphicData uri="http://schemas.openxmlformats.org/drawingml/2006/table">
            <a:tbl>
              <a:tblPr/>
              <a:tblGrid>
                <a:gridCol w="1209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873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2 1 1</a:t>
                      </a:r>
                    </a:p>
                  </a:txBody>
                  <a:tcPr marT="34301" marB="343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(0.1*0.6)*(0.3*0.7)*(0.6*0.7)=0.0052</a:t>
                      </a:r>
                    </a:p>
                  </a:txBody>
                  <a:tcPr marT="34301" marB="343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73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2 1 2</a:t>
                      </a:r>
                    </a:p>
                  </a:txBody>
                  <a:tcPr marT="34301" marB="343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(0.1*0.6)*(0.3*0.7)*(0.4*0.4)=0.0020</a:t>
                      </a:r>
                    </a:p>
                  </a:txBody>
                  <a:tcPr marT="34301" marB="343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73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2 2 1</a:t>
                      </a:r>
                    </a:p>
                  </a:txBody>
                  <a:tcPr marT="34301" marB="343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(0.1*0.6)*(0.7*0.6)*(0.3*0.7)=0.0052</a:t>
                      </a:r>
                    </a:p>
                  </a:txBody>
                  <a:tcPr marT="34301" marB="343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73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2 2 2</a:t>
                      </a:r>
                    </a:p>
                  </a:txBody>
                  <a:tcPr marT="34301" marB="343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(0.1*0.6)*(0.7*0.6)*(0.7*0.4)=0.0070</a:t>
                      </a:r>
                    </a:p>
                  </a:txBody>
                  <a:tcPr marT="34301" marB="343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9671" name="Text Box 37"/>
          <p:cNvSpPr txBox="1">
            <a:spLocks noChangeArrowheads="1"/>
          </p:cNvSpPr>
          <p:nvPr/>
        </p:nvSpPr>
        <p:spPr bwMode="auto">
          <a:xfrm>
            <a:off x="677863" y="1222772"/>
            <a:ext cx="1846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endParaRPr lang="en-US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69672" name="Text Box 38"/>
          <p:cNvSpPr txBox="1">
            <a:spLocks noChangeArrowheads="1"/>
          </p:cNvSpPr>
          <p:nvPr/>
        </p:nvSpPr>
        <p:spPr bwMode="auto">
          <a:xfrm>
            <a:off x="609601" y="742950"/>
            <a:ext cx="21254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>
                <a:solidFill>
                  <a:schemeClr val="tx1"/>
                </a:solidFill>
                <a:latin typeface="Comic Sans MS" charset="0"/>
              </a:rPr>
              <a:t>Blue Blue Red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801" y="2857500"/>
            <a:ext cx="3527829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First, what exactly is this probability? </a:t>
            </a:r>
          </a:p>
        </p:txBody>
      </p:sp>
      <p:cxnSp>
        <p:nvCxnSpPr>
          <p:cNvPr id="69674" name="Straight Arrow Connector 3"/>
          <p:cNvCxnSpPr>
            <a:cxnSpLocks noChangeShapeType="1"/>
          </p:cNvCxnSpPr>
          <p:nvPr/>
        </p:nvCxnSpPr>
        <p:spPr bwMode="auto">
          <a:xfrm>
            <a:off x="4191000" y="3028950"/>
            <a:ext cx="1981200" cy="685800"/>
          </a:xfrm>
          <a:prstGeom prst="straightConnector1">
            <a:avLst/>
          </a:prstGeom>
          <a:noFill/>
          <a:ln w="38100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5375706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86800" y="4914900"/>
            <a:ext cx="457200" cy="2286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9C4AC2ED-AC1B-2D40-88D5-EC7E7DD04430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52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716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Urns and Balls</a:t>
            </a:r>
          </a:p>
        </p:txBody>
      </p:sp>
      <p:sp>
        <p:nvSpPr>
          <p:cNvPr id="716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9564" y="971550"/>
            <a:ext cx="8148637" cy="36004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ja-JP" sz="2400" dirty="0">
                <a:latin typeface="Tahoma" charset="0"/>
                <a:ea typeface="ＭＳ Ｐゴシック" charset="0"/>
                <a:cs typeface="ＭＳ Ｐゴシック" charset="0"/>
              </a:rPr>
              <a:t>So the probability of passing through 1-&gt;2 is the weighted sum of the paths taken through that transition given the observations 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Tahoma" charset="0"/>
              </a:rPr>
              <a:t>(.0077*1)+(.0136*1)+(.0181*1)+(.0020*1)</a:t>
            </a:r>
          </a:p>
          <a:p>
            <a:pPr lvl="1">
              <a:lnSpc>
                <a:spcPct val="90000"/>
              </a:lnSpc>
              <a:buFont typeface="Wingdings" charset="0"/>
              <a:buNone/>
            </a:pPr>
            <a:r>
              <a:rPr lang="en-US" sz="2000" dirty="0">
                <a:latin typeface="Tahoma" charset="0"/>
              </a:rPr>
              <a:t>=  .0414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Tahoma" charset="0"/>
                <a:ea typeface="ＭＳ Ｐゴシック" charset="0"/>
                <a:cs typeface="ＭＳ Ｐゴシック" charset="0"/>
              </a:rPr>
              <a:t>But, that’</a:t>
            </a:r>
            <a:r>
              <a:rPr lang="en-US" altLang="ja-JP" sz="2400" dirty="0">
                <a:latin typeface="Tahoma" charset="0"/>
                <a:ea typeface="ＭＳ Ｐゴシック" charset="0"/>
                <a:cs typeface="ＭＳ Ｐゴシック" charset="0"/>
              </a:rPr>
              <a:t>s not the probability we want, it needs to be divided by the probability of leaving Urn 1 total (normalized).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Tahoma" charset="0"/>
                <a:ea typeface="ＭＳ Ｐゴシック" charset="0"/>
                <a:cs typeface="ＭＳ Ｐゴシック" charset="0"/>
              </a:rPr>
              <a:t>There’</a:t>
            </a:r>
            <a:r>
              <a:rPr lang="en-US" altLang="ja-JP" sz="2400" dirty="0">
                <a:latin typeface="Tahoma" charset="0"/>
                <a:ea typeface="ＭＳ Ｐゴシック" charset="0"/>
                <a:cs typeface="ＭＳ Ｐゴシック" charset="0"/>
              </a:rPr>
              <a:t>s only one other way out of Urn 1 (going back to urn1)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Tahoma" charset="0"/>
              </a:rPr>
              <a:t>So let</a:t>
            </a:r>
            <a:r>
              <a:rPr lang="ja-JP" altLang="en-US" sz="2000" dirty="0">
                <a:latin typeface="Tahoma" charset="0"/>
              </a:rPr>
              <a:t>’</a:t>
            </a:r>
            <a:r>
              <a:rPr lang="en-US" altLang="ja-JP" sz="2000" dirty="0">
                <a:latin typeface="Tahoma" charset="0"/>
              </a:rPr>
              <a:t>s </a:t>
            </a:r>
            <a:r>
              <a:rPr lang="en-US" altLang="ja-JP" sz="2000" dirty="0" err="1">
                <a:latin typeface="Tahoma" charset="0"/>
              </a:rPr>
              <a:t>reestimate</a:t>
            </a:r>
            <a:r>
              <a:rPr lang="en-US" altLang="ja-JP" sz="2000" dirty="0">
                <a:latin typeface="Tahoma" charset="0"/>
              </a:rPr>
              <a:t> Urn1-&gt; Urn1</a:t>
            </a:r>
          </a:p>
          <a:p>
            <a:pPr lvl="1">
              <a:lnSpc>
                <a:spcPct val="90000"/>
              </a:lnSpc>
              <a:buFont typeface="Wingdings" charset="0"/>
              <a:buNone/>
            </a:pPr>
            <a:endParaRPr lang="en-US" sz="2000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7077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86800" y="4914900"/>
            <a:ext cx="457200" cy="2286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A36D6311-9A8B-3441-A938-07AC2C718B61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53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737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Urn Example</a:t>
            </a:r>
          </a:p>
        </p:txBody>
      </p:sp>
      <p:sp>
        <p:nvSpPr>
          <p:cNvPr id="73733" name="Oval 3"/>
          <p:cNvSpPr>
            <a:spLocks noChangeArrowheads="1"/>
          </p:cNvSpPr>
          <p:nvPr/>
        </p:nvSpPr>
        <p:spPr bwMode="auto">
          <a:xfrm>
            <a:off x="2743200" y="2571750"/>
            <a:ext cx="9144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charset="0"/>
              </a:rPr>
              <a:t>Urn 1</a:t>
            </a:r>
          </a:p>
        </p:txBody>
      </p:sp>
      <p:sp>
        <p:nvSpPr>
          <p:cNvPr id="73734" name="Oval 4"/>
          <p:cNvSpPr>
            <a:spLocks noChangeArrowheads="1"/>
          </p:cNvSpPr>
          <p:nvPr/>
        </p:nvSpPr>
        <p:spPr bwMode="auto">
          <a:xfrm>
            <a:off x="5486400" y="2571750"/>
            <a:ext cx="9144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charset="0"/>
              </a:rPr>
              <a:t>Urn 2</a:t>
            </a:r>
          </a:p>
        </p:txBody>
      </p:sp>
      <p:sp>
        <p:nvSpPr>
          <p:cNvPr id="73735" name="Freeform 5"/>
          <p:cNvSpPr>
            <a:spLocks/>
          </p:cNvSpPr>
          <p:nvPr/>
        </p:nvSpPr>
        <p:spPr bwMode="auto">
          <a:xfrm>
            <a:off x="3429000" y="2400300"/>
            <a:ext cx="2286000" cy="171450"/>
          </a:xfrm>
          <a:custGeom>
            <a:avLst/>
            <a:gdLst>
              <a:gd name="T0" fmla="*/ 0 w 1440"/>
              <a:gd name="T1" fmla="*/ 2147483647 h 144"/>
              <a:gd name="T2" fmla="*/ 2147483647 w 1440"/>
              <a:gd name="T3" fmla="*/ 0 h 144"/>
              <a:gd name="T4" fmla="*/ 2147483647 w 1440"/>
              <a:gd name="T5" fmla="*/ 2147483647 h 144"/>
              <a:gd name="T6" fmla="*/ 0 60000 65536"/>
              <a:gd name="T7" fmla="*/ 0 60000 65536"/>
              <a:gd name="T8" fmla="*/ 0 60000 65536"/>
              <a:gd name="T9" fmla="*/ 0 w 1440"/>
              <a:gd name="T10" fmla="*/ 0 h 144"/>
              <a:gd name="T11" fmla="*/ 1440 w 1440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44">
                <a:moveTo>
                  <a:pt x="0" y="144"/>
                </a:moveTo>
                <a:cubicBezTo>
                  <a:pt x="240" y="72"/>
                  <a:pt x="480" y="0"/>
                  <a:pt x="720" y="0"/>
                </a:cubicBezTo>
                <a:cubicBezTo>
                  <a:pt x="960" y="0"/>
                  <a:pt x="1320" y="120"/>
                  <a:pt x="1440" y="1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36" name="Freeform 6"/>
          <p:cNvSpPr>
            <a:spLocks/>
          </p:cNvSpPr>
          <p:nvPr/>
        </p:nvSpPr>
        <p:spPr bwMode="auto">
          <a:xfrm>
            <a:off x="3429000" y="3257550"/>
            <a:ext cx="2286000" cy="171450"/>
          </a:xfrm>
          <a:custGeom>
            <a:avLst/>
            <a:gdLst>
              <a:gd name="T0" fmla="*/ 2147483647 w 1440"/>
              <a:gd name="T1" fmla="*/ 0 h 144"/>
              <a:gd name="T2" fmla="*/ 2147483647 w 1440"/>
              <a:gd name="T3" fmla="*/ 2147483647 h 144"/>
              <a:gd name="T4" fmla="*/ 0 w 1440"/>
              <a:gd name="T5" fmla="*/ 0 h 144"/>
              <a:gd name="T6" fmla="*/ 0 60000 65536"/>
              <a:gd name="T7" fmla="*/ 0 60000 65536"/>
              <a:gd name="T8" fmla="*/ 0 60000 65536"/>
              <a:gd name="T9" fmla="*/ 0 w 1440"/>
              <a:gd name="T10" fmla="*/ 0 h 144"/>
              <a:gd name="T11" fmla="*/ 1440 w 1440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44">
                <a:moveTo>
                  <a:pt x="1440" y="0"/>
                </a:moveTo>
                <a:cubicBezTo>
                  <a:pt x="1200" y="72"/>
                  <a:pt x="960" y="144"/>
                  <a:pt x="720" y="144"/>
                </a:cubicBezTo>
                <a:cubicBezTo>
                  <a:pt x="480" y="144"/>
                  <a:pt x="240" y="72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37" name="Freeform 7"/>
          <p:cNvSpPr>
            <a:spLocks/>
          </p:cNvSpPr>
          <p:nvPr/>
        </p:nvSpPr>
        <p:spPr bwMode="auto">
          <a:xfrm>
            <a:off x="5665788" y="1837135"/>
            <a:ext cx="685800" cy="742950"/>
          </a:xfrm>
          <a:custGeom>
            <a:avLst/>
            <a:gdLst>
              <a:gd name="T0" fmla="*/ 2147483647 w 432"/>
              <a:gd name="T1" fmla="*/ 2147483647 h 624"/>
              <a:gd name="T2" fmla="*/ 0 w 432"/>
              <a:gd name="T3" fmla="*/ 2147483647 h 624"/>
              <a:gd name="T4" fmla="*/ 2147483647 w 432"/>
              <a:gd name="T5" fmla="*/ 2147483647 h 624"/>
              <a:gd name="T6" fmla="*/ 2147483647 w 432"/>
              <a:gd name="T7" fmla="*/ 2147483647 h 624"/>
              <a:gd name="T8" fmla="*/ 2147483647 w 432"/>
              <a:gd name="T9" fmla="*/ 2147483647 h 624"/>
              <a:gd name="T10" fmla="*/ 2147483647 w 432"/>
              <a:gd name="T11" fmla="*/ 2147483647 h 6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32"/>
              <a:gd name="T19" fmla="*/ 0 h 624"/>
              <a:gd name="T20" fmla="*/ 432 w 432"/>
              <a:gd name="T21" fmla="*/ 624 h 6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32" h="624">
                <a:moveTo>
                  <a:pt x="144" y="624"/>
                </a:moveTo>
                <a:cubicBezTo>
                  <a:pt x="72" y="528"/>
                  <a:pt x="0" y="432"/>
                  <a:pt x="0" y="336"/>
                </a:cubicBezTo>
                <a:cubicBezTo>
                  <a:pt x="0" y="240"/>
                  <a:pt x="96" y="96"/>
                  <a:pt x="144" y="48"/>
                </a:cubicBezTo>
                <a:cubicBezTo>
                  <a:pt x="192" y="0"/>
                  <a:pt x="240" y="0"/>
                  <a:pt x="288" y="48"/>
                </a:cubicBezTo>
                <a:cubicBezTo>
                  <a:pt x="336" y="96"/>
                  <a:pt x="432" y="240"/>
                  <a:pt x="432" y="336"/>
                </a:cubicBezTo>
                <a:cubicBezTo>
                  <a:pt x="432" y="432"/>
                  <a:pt x="312" y="576"/>
                  <a:pt x="288" y="62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38" name="Freeform 8"/>
          <p:cNvSpPr>
            <a:spLocks/>
          </p:cNvSpPr>
          <p:nvPr/>
        </p:nvSpPr>
        <p:spPr bwMode="auto">
          <a:xfrm>
            <a:off x="2786063" y="1794272"/>
            <a:ext cx="685800" cy="742950"/>
          </a:xfrm>
          <a:custGeom>
            <a:avLst/>
            <a:gdLst>
              <a:gd name="T0" fmla="*/ 2147483647 w 432"/>
              <a:gd name="T1" fmla="*/ 2147483647 h 624"/>
              <a:gd name="T2" fmla="*/ 0 w 432"/>
              <a:gd name="T3" fmla="*/ 2147483647 h 624"/>
              <a:gd name="T4" fmla="*/ 2147483647 w 432"/>
              <a:gd name="T5" fmla="*/ 2147483647 h 624"/>
              <a:gd name="T6" fmla="*/ 2147483647 w 432"/>
              <a:gd name="T7" fmla="*/ 2147483647 h 624"/>
              <a:gd name="T8" fmla="*/ 2147483647 w 432"/>
              <a:gd name="T9" fmla="*/ 2147483647 h 624"/>
              <a:gd name="T10" fmla="*/ 2147483647 w 432"/>
              <a:gd name="T11" fmla="*/ 2147483647 h 6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32"/>
              <a:gd name="T19" fmla="*/ 0 h 624"/>
              <a:gd name="T20" fmla="*/ 432 w 432"/>
              <a:gd name="T21" fmla="*/ 624 h 6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32" h="624">
                <a:moveTo>
                  <a:pt x="144" y="624"/>
                </a:moveTo>
                <a:cubicBezTo>
                  <a:pt x="72" y="528"/>
                  <a:pt x="0" y="432"/>
                  <a:pt x="0" y="336"/>
                </a:cubicBezTo>
                <a:cubicBezTo>
                  <a:pt x="0" y="240"/>
                  <a:pt x="96" y="96"/>
                  <a:pt x="144" y="48"/>
                </a:cubicBezTo>
                <a:cubicBezTo>
                  <a:pt x="192" y="0"/>
                  <a:pt x="240" y="0"/>
                  <a:pt x="288" y="48"/>
                </a:cubicBezTo>
                <a:cubicBezTo>
                  <a:pt x="336" y="96"/>
                  <a:pt x="432" y="240"/>
                  <a:pt x="432" y="336"/>
                </a:cubicBezTo>
                <a:cubicBezTo>
                  <a:pt x="432" y="432"/>
                  <a:pt x="312" y="576"/>
                  <a:pt x="288" y="62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39" name="Text Box 9"/>
          <p:cNvSpPr txBox="1">
            <a:spLocks noChangeArrowheads="1"/>
          </p:cNvSpPr>
          <p:nvPr/>
        </p:nvSpPr>
        <p:spPr bwMode="auto">
          <a:xfrm>
            <a:off x="2982913" y="1533526"/>
            <a:ext cx="37702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solidFill>
                  <a:schemeClr val="tx1"/>
                </a:solidFill>
                <a:latin typeface="Times New Roman" charset="0"/>
              </a:rPr>
              <a:t>.6</a:t>
            </a:r>
          </a:p>
        </p:txBody>
      </p:sp>
      <p:sp>
        <p:nvSpPr>
          <p:cNvPr id="73740" name="Text Box 10"/>
          <p:cNvSpPr txBox="1">
            <a:spLocks noChangeArrowheads="1"/>
          </p:cNvSpPr>
          <p:nvPr/>
        </p:nvSpPr>
        <p:spPr bwMode="auto">
          <a:xfrm>
            <a:off x="5862638" y="1551385"/>
            <a:ext cx="3642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chemeClr val="tx1"/>
                </a:solidFill>
                <a:latin typeface="Times New Roman" charset="0"/>
              </a:rPr>
              <a:t>.7</a:t>
            </a:r>
          </a:p>
        </p:txBody>
      </p:sp>
      <p:sp>
        <p:nvSpPr>
          <p:cNvPr id="73741" name="Text Box 11"/>
          <p:cNvSpPr txBox="1">
            <a:spLocks noChangeArrowheads="1"/>
          </p:cNvSpPr>
          <p:nvPr/>
        </p:nvSpPr>
        <p:spPr bwMode="auto">
          <a:xfrm>
            <a:off x="4306888" y="2112169"/>
            <a:ext cx="35779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chemeClr val="tx1"/>
                </a:solidFill>
                <a:latin typeface="Times New Roman" charset="0"/>
              </a:rPr>
              <a:t>.4</a:t>
            </a:r>
          </a:p>
        </p:txBody>
      </p:sp>
      <p:sp>
        <p:nvSpPr>
          <p:cNvPr id="73742" name="Text Box 12"/>
          <p:cNvSpPr txBox="1">
            <a:spLocks noChangeArrowheads="1"/>
          </p:cNvSpPr>
          <p:nvPr/>
        </p:nvSpPr>
        <p:spPr bwMode="auto">
          <a:xfrm>
            <a:off x="4422775" y="3365897"/>
            <a:ext cx="35779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chemeClr val="tx1"/>
                </a:solidFill>
                <a:latin typeface="Times New Roman" charset="0"/>
              </a:rPr>
              <a:t>.3</a:t>
            </a:r>
          </a:p>
        </p:txBody>
      </p:sp>
      <p:sp>
        <p:nvSpPr>
          <p:cNvPr id="73743" name="Text Box 13"/>
          <p:cNvSpPr txBox="1">
            <a:spLocks noChangeArrowheads="1"/>
          </p:cNvSpPr>
          <p:nvPr/>
        </p:nvSpPr>
        <p:spPr bwMode="auto">
          <a:xfrm>
            <a:off x="1831975" y="3942160"/>
            <a:ext cx="57848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chemeClr val="tx1"/>
                </a:solidFill>
                <a:latin typeface="Comic Sans MS" charset="0"/>
              </a:rPr>
              <a:t>Let</a:t>
            </a:r>
            <a:r>
              <a:rPr lang="ja-JP" altLang="en-US" sz="2000">
                <a:solidFill>
                  <a:schemeClr val="tx1"/>
                </a:solidFill>
                <a:latin typeface="Comic Sans MS" charset="0"/>
              </a:rPr>
              <a:t>’</a:t>
            </a:r>
            <a:r>
              <a:rPr lang="en-US" altLang="ja-JP" sz="2000">
                <a:solidFill>
                  <a:schemeClr val="tx1"/>
                </a:solidFill>
                <a:latin typeface="Comic Sans MS" charset="0"/>
              </a:rPr>
              <a:t>s re-estimate the Urn1-&gt;Urn1 transition</a:t>
            </a:r>
            <a:endParaRPr lang="en-US" sz="2000">
              <a:solidFill>
                <a:schemeClr val="tx1"/>
              </a:solidFill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9458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B70E6547-2870-794E-AADA-F476514BF8B6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54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757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Urns and Balls</a:t>
            </a:r>
          </a:p>
        </p:txBody>
      </p:sp>
      <p:graphicFrame>
        <p:nvGraphicFramePr>
          <p:cNvPr id="908327" name="Group 39"/>
          <p:cNvGraphicFramePr>
            <a:graphicFrameLocks noGrp="1"/>
          </p:cNvGraphicFramePr>
          <p:nvPr>
            <p:ph idx="1"/>
          </p:nvPr>
        </p:nvGraphicFramePr>
        <p:xfrm>
          <a:off x="577850" y="1113235"/>
          <a:ext cx="7772400" cy="1554956"/>
        </p:xfrm>
        <a:graphic>
          <a:graphicData uri="http://schemas.openxmlformats.org/drawingml/2006/table">
            <a:tbl>
              <a:tblPr/>
              <a:tblGrid>
                <a:gridCol w="1209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873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1 1 1</a:t>
                      </a:r>
                    </a:p>
                  </a:txBody>
                  <a:tcPr marT="34301" marB="343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(0.9*0.3)*(0.6*0.3)*(0.6*0.7)=0.0204</a:t>
                      </a:r>
                    </a:p>
                  </a:txBody>
                  <a:tcPr marT="34301" marB="343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73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1 1 2</a:t>
                      </a:r>
                    </a:p>
                  </a:txBody>
                  <a:tcPr marT="34301" marB="343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(0.9*0.3)*(0.6*0.3)*(0.4*0.4)=0.0077</a:t>
                      </a:r>
                    </a:p>
                  </a:txBody>
                  <a:tcPr marT="34301" marB="343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73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1 2 1</a:t>
                      </a:r>
                    </a:p>
                  </a:txBody>
                  <a:tcPr marT="34301" marB="343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(0.9*0.3)*(0.4*0.6)*(0.3*0.7)=0.0136</a:t>
                      </a:r>
                    </a:p>
                  </a:txBody>
                  <a:tcPr marT="34301" marB="343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73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1 2 2</a:t>
                      </a:r>
                    </a:p>
                  </a:txBody>
                  <a:tcPr marT="34301" marB="343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(0.9*0.3)*(0.4*0.6)*(0.7*0.4)=0.0181</a:t>
                      </a:r>
                    </a:p>
                  </a:txBody>
                  <a:tcPr marT="34301" marB="343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08308" name="Group 20"/>
          <p:cNvGraphicFramePr>
            <a:graphicFrameLocks noGrp="1"/>
          </p:cNvGraphicFramePr>
          <p:nvPr/>
        </p:nvGraphicFramePr>
        <p:xfrm>
          <a:off x="654050" y="3219450"/>
          <a:ext cx="7772400" cy="1554956"/>
        </p:xfrm>
        <a:graphic>
          <a:graphicData uri="http://schemas.openxmlformats.org/drawingml/2006/table">
            <a:tbl>
              <a:tblPr/>
              <a:tblGrid>
                <a:gridCol w="1209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873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2 1 1</a:t>
                      </a:r>
                    </a:p>
                  </a:txBody>
                  <a:tcPr marT="34301" marB="343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(0.1*0.6)*(0.3*0.7)*(0.6*0.7)=0.0052</a:t>
                      </a:r>
                    </a:p>
                  </a:txBody>
                  <a:tcPr marT="34301" marB="343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73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2 1 2</a:t>
                      </a:r>
                    </a:p>
                  </a:txBody>
                  <a:tcPr marT="34301" marB="343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(0.1*0.6)*(0.3*0.7)*(0.4*0.4)=0.0020</a:t>
                      </a:r>
                    </a:p>
                  </a:txBody>
                  <a:tcPr marT="34301" marB="343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73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2 2 1</a:t>
                      </a:r>
                    </a:p>
                  </a:txBody>
                  <a:tcPr marT="34301" marB="343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(0.1*0.6)*(0.7*0.6)*(0.3*0.7)=0.0052</a:t>
                      </a:r>
                    </a:p>
                  </a:txBody>
                  <a:tcPr marT="34301" marB="343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73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2 2 2</a:t>
                      </a:r>
                    </a:p>
                  </a:txBody>
                  <a:tcPr marT="34301" marB="3430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590A0E"/>
                          </a:solidFill>
                          <a:effectLst/>
                          <a:latin typeface="Tahoma" charset="0"/>
                          <a:ea typeface="ＭＳ Ｐゴシック" charset="-128"/>
                          <a:cs typeface="ＭＳ Ｐゴシック" charset="-128"/>
                        </a:rPr>
                        <a:t>(0.1*0.6)*(0.7*0.6)*(0.7*0.4)=0.0070</a:t>
                      </a:r>
                    </a:p>
                  </a:txBody>
                  <a:tcPr marT="34301" marB="3430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5815" name="Text Box 37"/>
          <p:cNvSpPr txBox="1">
            <a:spLocks noChangeArrowheads="1"/>
          </p:cNvSpPr>
          <p:nvPr/>
        </p:nvSpPr>
        <p:spPr bwMode="auto">
          <a:xfrm>
            <a:off x="677863" y="1222772"/>
            <a:ext cx="1846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endParaRPr lang="en-US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75816" name="Text Box 38"/>
          <p:cNvSpPr txBox="1">
            <a:spLocks noChangeArrowheads="1"/>
          </p:cNvSpPr>
          <p:nvPr/>
        </p:nvSpPr>
        <p:spPr bwMode="auto">
          <a:xfrm>
            <a:off x="609601" y="742950"/>
            <a:ext cx="21254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>
                <a:solidFill>
                  <a:schemeClr val="tx1"/>
                </a:solidFill>
                <a:latin typeface="Comic Sans MS" charset="0"/>
              </a:rPr>
              <a:t>Blue Blue Red</a:t>
            </a:r>
          </a:p>
        </p:txBody>
      </p:sp>
    </p:spTree>
    <p:extLst>
      <p:ext uri="{BB962C8B-B14F-4D97-AF65-F5344CB8AC3E}">
        <p14:creationId xmlns:p14="http://schemas.microsoft.com/office/powerpoint/2010/main" val="15941902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86800" y="4914900"/>
            <a:ext cx="457200" cy="2286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DFDC6E9B-808F-364E-9504-584416B62384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55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778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Urns and Balls</a:t>
            </a:r>
          </a:p>
        </p:txBody>
      </p:sp>
      <p:sp>
        <p:nvSpPr>
          <p:cNvPr id="7782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That’s</a:t>
            </a:r>
            <a:endParaRPr lang="en-US" altLang="ja-JP">
              <a:latin typeface="Tahoma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>
                <a:latin typeface="Tahoma" charset="0"/>
              </a:rPr>
              <a:t>(2*.0204)+(1*.0077)+(1*.0052) = .0537</a:t>
            </a: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Again, not what we need but we’re closer…  we just need to normalize using those two numbers.</a:t>
            </a:r>
          </a:p>
        </p:txBody>
      </p:sp>
    </p:spTree>
    <p:extLst>
      <p:ext uri="{BB962C8B-B14F-4D97-AF65-F5344CB8AC3E}">
        <p14:creationId xmlns:p14="http://schemas.microsoft.com/office/powerpoint/2010/main" val="21252250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86800" y="4914900"/>
            <a:ext cx="457200" cy="2286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9A23621D-AA21-E545-A0B8-64F8781179A9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56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798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Urns and Balls</a:t>
            </a:r>
          </a:p>
        </p:txBody>
      </p:sp>
      <p:sp>
        <p:nvSpPr>
          <p:cNvPr id="7987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The 1-&gt;2 transition probability is </a:t>
            </a:r>
          </a:p>
          <a:p>
            <a:pPr lvl="1">
              <a:lnSpc>
                <a:spcPct val="90000"/>
              </a:lnSpc>
              <a:buFont typeface="Wingdings" charset="0"/>
              <a:buNone/>
            </a:pPr>
            <a:r>
              <a:rPr lang="en-US" dirty="0">
                <a:latin typeface="Tahoma" charset="0"/>
              </a:rPr>
              <a:t>.0414/(.0414+.0537) = 0.435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The 1-&gt;1 transition probability is</a:t>
            </a:r>
          </a:p>
          <a:p>
            <a:pPr lvl="1">
              <a:lnSpc>
                <a:spcPct val="90000"/>
              </a:lnSpc>
              <a:buFont typeface="Wingdings" charset="0"/>
              <a:buNone/>
            </a:pPr>
            <a:r>
              <a:rPr lang="en-US" dirty="0">
                <a:latin typeface="Tahoma" charset="0"/>
              </a:rPr>
              <a:t>.0537/(.0414+.0537) = 0.565</a:t>
            </a:r>
          </a:p>
          <a:p>
            <a:pPr lvl="1">
              <a:lnSpc>
                <a:spcPct val="90000"/>
              </a:lnSpc>
              <a:buFont typeface="Wingdings" charset="0"/>
              <a:buNone/>
            </a:pPr>
            <a:endParaRPr lang="en-US" dirty="0">
              <a:latin typeface="Tahoma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So in re-estimation the 1-&gt;2 transition went up from .4 to .435 and the 1-&gt;1 transition went down from .6 to .565</a:t>
            </a:r>
          </a:p>
        </p:txBody>
      </p:sp>
    </p:spTree>
    <p:extLst>
      <p:ext uri="{BB962C8B-B14F-4D97-AF65-F5344CB8AC3E}">
        <p14:creationId xmlns:p14="http://schemas.microsoft.com/office/powerpoint/2010/main" val="17755601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86800" y="4914900"/>
            <a:ext cx="457200" cy="2286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0FD0BE53-80BB-3346-AF55-EC4B72C33CA8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57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819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EM Re-Estimation</a:t>
            </a:r>
          </a:p>
        </p:txBody>
      </p:sp>
      <p:sp>
        <p:nvSpPr>
          <p:cNvPr id="8192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Not done yet.  No reason to think those values are right.  They’</a:t>
            </a:r>
            <a:r>
              <a:rPr lang="en-US" altLang="ja-JP" sz="2800" dirty="0">
                <a:latin typeface="Tahoma" charset="0"/>
                <a:ea typeface="ＭＳ Ｐゴシック" charset="0"/>
                <a:cs typeface="ＭＳ Ｐゴシック" charset="0"/>
              </a:rPr>
              <a:t>re just more right than they used to be.</a:t>
            </a:r>
          </a:p>
          <a:p>
            <a:pPr lvl="1"/>
            <a:r>
              <a:rPr lang="en-US" sz="2400" dirty="0">
                <a:latin typeface="Tahoma" charset="0"/>
              </a:rPr>
              <a:t>So do it again, and again and....</a:t>
            </a:r>
          </a:p>
          <a:p>
            <a:pPr lvl="1"/>
            <a:r>
              <a:rPr lang="en-US" sz="2400" dirty="0">
                <a:latin typeface="Tahoma" charset="0"/>
              </a:rPr>
              <a:t>Until convergence</a:t>
            </a:r>
          </a:p>
          <a:p>
            <a:pPr lvl="1"/>
            <a:r>
              <a:rPr lang="en-US" sz="2400" dirty="0">
                <a:latin typeface="Tahoma" charset="0"/>
              </a:rPr>
              <a:t>Convergence does not guarantee a global optima, just a local one</a:t>
            </a:r>
          </a:p>
          <a:p>
            <a:r>
              <a:rPr lang="en-US" sz="2400" dirty="0">
                <a:latin typeface="Tahoma" charset="0"/>
                <a:ea typeface="ＭＳ Ｐゴシック" charset="0"/>
                <a:cs typeface="ＭＳ Ｐゴシック" charset="0"/>
              </a:rPr>
              <a:t>As with Problems 1 and 2, you wouldn’</a:t>
            </a:r>
            <a:r>
              <a:rPr lang="en-US" altLang="ja-JP" sz="2400" dirty="0">
                <a:latin typeface="Tahoma" charset="0"/>
                <a:ea typeface="ＭＳ Ｐゴシック" charset="0"/>
                <a:cs typeface="ＭＳ Ｐゴシック" charset="0"/>
              </a:rPr>
              <a:t>t actually compute it this way. Enumerating all the paths is infeasible.</a:t>
            </a:r>
            <a:endParaRPr lang="en-US" sz="2400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1987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The 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an untagged corpus and a fixed size tag set</a:t>
            </a:r>
          </a:p>
          <a:p>
            <a:pPr lvl="1"/>
            <a:r>
              <a:rPr lang="en-US" dirty="0"/>
              <a:t>You can automatically learn both the transition probabilities and the observation probabilities needed to create an HMM-based POS tagger.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86800" y="4914900"/>
            <a:ext cx="457200" cy="228600"/>
          </a:xfrm>
        </p:spPr>
        <p:txBody>
          <a:bodyPr/>
          <a:lstStyle/>
          <a:p>
            <a:pPr>
              <a:defRPr/>
            </a:pPr>
            <a:fld id="{4212AB37-3ECE-0F4B-BF68-5E49C2F81B4E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316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Ice Cream HMM</a:t>
            </a:r>
          </a:p>
        </p:txBody>
      </p:sp>
      <p:sp>
        <p:nvSpPr>
          <p:cNvPr id="66562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763000" cy="13716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Let</a:t>
            </a:r>
            <a:r>
              <a:rPr lang="ja-JP" altLang="en-US" dirty="0">
                <a:latin typeface="Tahoma" charset="0"/>
                <a:ea typeface="ＭＳ Ｐゴシック" charset="0"/>
                <a:cs typeface="ＭＳ Ｐゴシック" charset="0"/>
              </a:rPr>
              <a:t>’</a:t>
            </a:r>
            <a:r>
              <a:rPr lang="en-US" altLang="ja-JP" dirty="0">
                <a:latin typeface="Tahoma" charset="0"/>
                <a:ea typeface="ＭＳ Ｐゴシック" charset="0"/>
                <a:cs typeface="ＭＳ Ｐゴシック" charset="0"/>
              </a:rPr>
              <a:t>s just do “1,3,1” as a sample sequence</a:t>
            </a:r>
          </a:p>
          <a:p>
            <a:pPr lvl="1"/>
            <a:r>
              <a:rPr lang="en-US" dirty="0">
                <a:latin typeface="Tahoma" charset="0"/>
              </a:rPr>
              <a:t>How many underlying state (hot/cold) sequences are there for this sequence?</a:t>
            </a:r>
          </a:p>
          <a:p>
            <a:pPr lvl="1"/>
            <a:endParaRPr lang="en-US" dirty="0">
              <a:latin typeface="Tahoma" charset="0"/>
            </a:endParaRPr>
          </a:p>
          <a:p>
            <a:pPr marL="457200" lvl="1" indent="0">
              <a:buNone/>
            </a:pPr>
            <a:endParaRPr lang="en-US" dirty="0">
              <a:latin typeface="Tahoma" charset="0"/>
            </a:endParaRPr>
          </a:p>
          <a:p>
            <a:pPr lvl="1"/>
            <a:endParaRPr lang="en-US" dirty="0">
              <a:latin typeface="Tahoma" charset="0"/>
            </a:endParaRPr>
          </a:p>
          <a:p>
            <a:pPr lvl="1">
              <a:buFont typeface="Wingdings" charset="0"/>
              <a:buNone/>
            </a:pPr>
            <a:endParaRPr lang="en-US" dirty="0">
              <a:latin typeface="Tahoma" charset="0"/>
            </a:endParaRPr>
          </a:p>
          <a:p>
            <a:pPr lvl="1"/>
            <a:r>
              <a:rPr lang="en-US" dirty="0">
                <a:latin typeface="Tahoma" charset="0"/>
              </a:rPr>
              <a:t>How do you pick the right one?</a:t>
            </a:r>
          </a:p>
        </p:txBody>
      </p:sp>
      <p:sp>
        <p:nvSpPr>
          <p:cNvPr id="6656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86800" y="4914900"/>
            <a:ext cx="457200" cy="2286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356312CB-F343-6547-80C8-C520E76DC8F8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6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pic>
        <p:nvPicPr>
          <p:cNvPr id="66566" name="Picture 3" descr="hmmweath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647950"/>
            <a:ext cx="4267200" cy="1531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971801" y="1771651"/>
            <a:ext cx="613169" cy="206210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HHH</a:t>
            </a:r>
          </a:p>
          <a:p>
            <a:pPr>
              <a:defRPr/>
            </a:pPr>
            <a:r>
              <a:rPr lang="en-US" dirty="0"/>
              <a:t>HHC</a:t>
            </a:r>
          </a:p>
          <a:p>
            <a:pPr>
              <a:defRPr/>
            </a:pPr>
            <a:r>
              <a:rPr lang="en-US" dirty="0"/>
              <a:t>HCH</a:t>
            </a:r>
          </a:p>
          <a:p>
            <a:pPr>
              <a:defRPr/>
            </a:pPr>
            <a:r>
              <a:rPr lang="en-US" dirty="0"/>
              <a:t>HCC</a:t>
            </a:r>
          </a:p>
          <a:p>
            <a:pPr>
              <a:defRPr/>
            </a:pPr>
            <a:r>
              <a:rPr lang="en-US" dirty="0"/>
              <a:t>CCC</a:t>
            </a:r>
          </a:p>
          <a:p>
            <a:pPr>
              <a:defRPr/>
            </a:pPr>
            <a:r>
              <a:rPr lang="en-US" dirty="0"/>
              <a:t>CCH</a:t>
            </a:r>
          </a:p>
          <a:p>
            <a:pPr>
              <a:defRPr/>
            </a:pPr>
            <a:r>
              <a:rPr lang="en-US" dirty="0"/>
              <a:t>CHC</a:t>
            </a:r>
          </a:p>
          <a:p>
            <a:pPr>
              <a:defRPr/>
            </a:pPr>
            <a:r>
              <a:rPr lang="en-US" dirty="0"/>
              <a:t>CHH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52601" y="4171950"/>
            <a:ext cx="2746265" cy="3385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dirty="0" err="1"/>
              <a:t>Argmax</a:t>
            </a:r>
            <a:r>
              <a:rPr lang="en-US" dirty="0"/>
              <a:t> </a:t>
            </a:r>
            <a:r>
              <a:rPr lang="en-US" dirty="0" err="1"/>
              <a:t>P(sequence</a:t>
            </a:r>
            <a:r>
              <a:rPr lang="en-US" dirty="0"/>
              <a:t> | 1 3 1)</a:t>
            </a:r>
          </a:p>
        </p:txBody>
      </p:sp>
    </p:spTree>
    <p:extLst>
      <p:ext uri="{BB962C8B-B14F-4D97-AF65-F5344CB8AC3E}">
        <p14:creationId xmlns:p14="http://schemas.microsoft.com/office/powerpoint/2010/main" val="166410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Ice Cream HMM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742950"/>
            <a:ext cx="8229600" cy="1085850"/>
          </a:xfrm>
        </p:spPr>
        <p:txBody>
          <a:bodyPr/>
          <a:lstStyle/>
          <a:p>
            <a:pPr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Let</a:t>
            </a:r>
            <a:r>
              <a:rPr lang="ja-JP" altLang="en-US" dirty="0">
                <a:latin typeface="Tahoma" charset="0"/>
                <a:ea typeface="ＭＳ Ｐゴシック" charset="0"/>
                <a:cs typeface="ＭＳ Ｐゴシック" charset="0"/>
              </a:rPr>
              <a:t>’</a:t>
            </a:r>
            <a:r>
              <a:rPr lang="en-US" altLang="ja-JP" dirty="0">
                <a:latin typeface="Tahoma" charset="0"/>
                <a:ea typeface="ＭＳ Ｐゴシック" charset="0"/>
                <a:cs typeface="ＭＳ Ｐゴシック" charset="0"/>
              </a:rPr>
              <a:t>s just do 1 sequence: CHC</a:t>
            </a:r>
          </a:p>
          <a:p>
            <a:pPr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758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86800" y="4914900"/>
            <a:ext cx="457200" cy="2286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5D5F2C74-7A37-EC44-A113-9540C78AA52E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7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00" y="1276350"/>
            <a:ext cx="2262458" cy="58477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Cold as the initial state</a:t>
            </a:r>
          </a:p>
          <a:p>
            <a:pPr>
              <a:defRPr/>
            </a:pPr>
            <a:r>
              <a:rPr lang="en-US" dirty="0" err="1"/>
              <a:t>P(Cold|Start</a:t>
            </a:r>
            <a:r>
              <a:rPr lang="en-US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1885950"/>
            <a:ext cx="2736647" cy="58477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Observing a 1 on a cold day</a:t>
            </a:r>
          </a:p>
          <a:p>
            <a:pPr>
              <a:defRPr/>
            </a:pPr>
            <a:r>
              <a:rPr lang="en-US" dirty="0"/>
              <a:t>P(1 | Cold)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2495550"/>
            <a:ext cx="2087230" cy="58477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Hot as the next state</a:t>
            </a:r>
          </a:p>
          <a:p>
            <a:pPr>
              <a:defRPr/>
            </a:pPr>
            <a:r>
              <a:rPr lang="en-US" dirty="0" err="1"/>
              <a:t>P(Hot</a:t>
            </a:r>
            <a:r>
              <a:rPr lang="en-US" dirty="0"/>
              <a:t> | Cold)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5800" y="3105150"/>
            <a:ext cx="2660805" cy="58477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Observing a 3 on a hot day</a:t>
            </a:r>
          </a:p>
          <a:p>
            <a:pPr>
              <a:defRPr/>
            </a:pPr>
            <a:r>
              <a:rPr lang="en-US" dirty="0"/>
              <a:t>P(3 | Hot)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71600" y="3714750"/>
            <a:ext cx="2176397" cy="58477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Cold as the next state</a:t>
            </a:r>
          </a:p>
          <a:p>
            <a:pPr>
              <a:defRPr/>
            </a:pPr>
            <a:r>
              <a:rPr lang="en-US" dirty="0" err="1"/>
              <a:t>P(Cold|Hot</a:t>
            </a:r>
            <a:r>
              <a:rPr lang="en-US" dirty="0"/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71600" y="4324350"/>
            <a:ext cx="2736647" cy="58477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Observing a 1 on a cold day</a:t>
            </a:r>
          </a:p>
          <a:p>
            <a:pPr>
              <a:defRPr/>
            </a:pPr>
            <a:r>
              <a:rPr lang="en-US" dirty="0"/>
              <a:t>P(1 | Cold)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19601" y="1371600"/>
            <a:ext cx="358792" cy="35394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.2 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.5 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.4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.4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.3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.5</a:t>
            </a:r>
          </a:p>
        </p:txBody>
      </p:sp>
      <p:pic>
        <p:nvPicPr>
          <p:cNvPr id="67597" name="Picture 3" descr="hmmweath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50" y="1428750"/>
            <a:ext cx="398145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638800" y="3543300"/>
            <a:ext cx="694822" cy="33855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.0024</a:t>
            </a:r>
          </a:p>
        </p:txBody>
      </p:sp>
    </p:spTree>
    <p:extLst>
      <p:ext uri="{BB962C8B-B14F-4D97-AF65-F5344CB8AC3E}">
        <p14:creationId xmlns:p14="http://schemas.microsoft.com/office/powerpoint/2010/main" val="254231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86800" y="4914900"/>
            <a:ext cx="457200" cy="2286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3844ED9E-45A6-3844-8441-0535318F3842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8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6861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71450"/>
            <a:ext cx="9144000" cy="857250"/>
          </a:xfrm>
        </p:spPr>
        <p:txBody>
          <a:bodyPr/>
          <a:lstStyle/>
          <a:p>
            <a:r>
              <a:rPr lang="en-US" sz="3600" b="0" dirty="0">
                <a:latin typeface="Verdana" charset="0"/>
                <a:ea typeface="ＭＳ Ｐゴシック" charset="0"/>
                <a:cs typeface="ＭＳ Ｐゴシック" charset="0"/>
              </a:rPr>
              <a:t>POS Tagging as an HMM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94999A-949F-AF42-A1C9-992074D75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200150"/>
            <a:ext cx="6934200" cy="379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56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Question</a:t>
            </a:r>
          </a:p>
        </p:txBody>
      </p:sp>
      <p:sp>
        <p:nvSpPr>
          <p:cNvPr id="72706" name="Content Placeholder 2"/>
          <p:cNvSpPr>
            <a:spLocks noGrp="1"/>
          </p:cNvSpPr>
          <p:nvPr>
            <p:ph idx="1"/>
          </p:nvPr>
        </p:nvSpPr>
        <p:spPr>
          <a:xfrm>
            <a:off x="381000" y="914400"/>
            <a:ext cx="8229600" cy="22860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If there are 30 or so tags in the Penn set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And the average sentence is around 20 words...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How many tag sequences do we have to enumerate to </a:t>
            </a:r>
            <a:r>
              <a:rPr lang="en-US" dirty="0" err="1">
                <a:latin typeface="Tahoma" charset="0"/>
                <a:ea typeface="ＭＳ Ｐゴシック" charset="0"/>
                <a:cs typeface="ＭＳ Ｐゴシック" charset="0"/>
              </a:rPr>
              <a:t>argmax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 over in the worst case scenario?</a:t>
            </a:r>
          </a:p>
          <a:p>
            <a:pPr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270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86800" y="4914900"/>
            <a:ext cx="457200" cy="2286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BC5BD01D-3831-A44C-848E-F1994EE59DE9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9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0" y="3714750"/>
            <a:ext cx="1024740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3600" dirty="0">
                <a:solidFill>
                  <a:srgbClr val="000000"/>
                </a:solidFill>
              </a:rPr>
              <a:t>30</a:t>
            </a:r>
            <a:r>
              <a:rPr lang="en-US" sz="3600" baseline="30000" dirty="0">
                <a:solidFill>
                  <a:srgbClr val="000000"/>
                </a:solidFill>
              </a:rPr>
              <a:t>20</a:t>
            </a:r>
            <a:endParaRPr lang="en-US" sz="3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68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SLP">
  <a:themeElements>
    <a:clrScheme name="">
      <a:dk1>
        <a:srgbClr val="000000"/>
      </a:dk1>
      <a:lt1>
        <a:srgbClr val="FFFFFF"/>
      </a:lt1>
      <a:dk2>
        <a:srgbClr val="590A0E"/>
      </a:dk2>
      <a:lt2>
        <a:srgbClr val="9FA795"/>
      </a:lt2>
      <a:accent1>
        <a:srgbClr val="981535"/>
      </a:accent1>
      <a:accent2>
        <a:srgbClr val="5C029B"/>
      </a:accent2>
      <a:accent3>
        <a:srgbClr val="FFFFFF"/>
      </a:accent3>
      <a:accent4>
        <a:srgbClr val="000000"/>
      </a:accent4>
      <a:accent5>
        <a:srgbClr val="CAAAAE"/>
      </a:accent5>
      <a:accent6>
        <a:srgbClr val="53028C"/>
      </a:accent6>
      <a:hlink>
        <a:srgbClr val="514ECD"/>
      </a:hlink>
      <a:folHlink>
        <a:srgbClr val="C0C000"/>
      </a:folHlink>
    </a:clrScheme>
    <a:fontScheme name="SLP">
      <a:majorFont>
        <a:latin typeface="Verdana"/>
        <a:ea typeface="ＭＳ Ｐゴシック"/>
        <a:cs typeface="ＭＳ Ｐゴシック"/>
      </a:majorFont>
      <a:minorFont>
        <a:latin typeface="Tahom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rgbClr val="009900"/>
            </a:solidFill>
            <a:effectLst/>
            <a:latin typeface="Tahom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rgbClr val="009900"/>
            </a:solidFill>
            <a:effectLst/>
            <a:latin typeface="Tahoma" charset="0"/>
          </a:defRPr>
        </a:defPPr>
      </a:lstStyle>
    </a:lnDef>
  </a:objectDefaults>
  <a:extraClrSchemeLst>
    <a:extraClrScheme>
      <a:clrScheme name="SLP 1">
        <a:dk1>
          <a:srgbClr val="000000"/>
        </a:dk1>
        <a:lt1>
          <a:srgbClr val="B3D1F0"/>
        </a:lt1>
        <a:dk2>
          <a:srgbClr val="1822CD"/>
        </a:dk2>
        <a:lt2>
          <a:srgbClr val="000000"/>
        </a:lt2>
        <a:accent1>
          <a:srgbClr val="3568C7"/>
        </a:accent1>
        <a:accent2>
          <a:srgbClr val="F06157"/>
        </a:accent2>
        <a:accent3>
          <a:srgbClr val="D6E5F6"/>
        </a:accent3>
        <a:accent4>
          <a:srgbClr val="000000"/>
        </a:accent4>
        <a:accent5>
          <a:srgbClr val="AEB9E0"/>
        </a:accent5>
        <a:accent6>
          <a:srgbClr val="D9574E"/>
        </a:accent6>
        <a:hlink>
          <a:srgbClr val="FF9218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P 2">
        <a:dk1>
          <a:srgbClr val="000000"/>
        </a:dk1>
        <a:lt1>
          <a:srgbClr val="DCD1EB"/>
        </a:lt1>
        <a:dk2>
          <a:srgbClr val="6C18B0"/>
        </a:dk2>
        <a:lt2>
          <a:srgbClr val="000000"/>
        </a:lt2>
        <a:accent1>
          <a:srgbClr val="9968CC"/>
        </a:accent1>
        <a:accent2>
          <a:srgbClr val="FFAF18"/>
        </a:accent2>
        <a:accent3>
          <a:srgbClr val="EBE5F3"/>
        </a:accent3>
        <a:accent4>
          <a:srgbClr val="000000"/>
        </a:accent4>
        <a:accent5>
          <a:srgbClr val="CAB9E2"/>
        </a:accent5>
        <a:accent6>
          <a:srgbClr val="E79E15"/>
        </a:accent6>
        <a:hlink>
          <a:srgbClr val="1822CD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P 3">
        <a:dk1>
          <a:srgbClr val="000000"/>
        </a:dk1>
        <a:lt1>
          <a:srgbClr val="EECAE1"/>
        </a:lt1>
        <a:dk2>
          <a:srgbClr val="DC54AD"/>
        </a:dk2>
        <a:lt2>
          <a:srgbClr val="000000"/>
        </a:lt2>
        <a:accent1>
          <a:srgbClr val="DC359C"/>
        </a:accent1>
        <a:accent2>
          <a:srgbClr val="FFAF18"/>
        </a:accent2>
        <a:accent3>
          <a:srgbClr val="F5E1EE"/>
        </a:accent3>
        <a:accent4>
          <a:srgbClr val="000000"/>
        </a:accent4>
        <a:accent5>
          <a:srgbClr val="EBAECB"/>
        </a:accent5>
        <a:accent6>
          <a:srgbClr val="E79E15"/>
        </a:accent6>
        <a:hlink>
          <a:srgbClr val="1822CD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P 4">
        <a:dk1>
          <a:srgbClr val="000000"/>
        </a:dk1>
        <a:lt1>
          <a:srgbClr val="D7E6C5"/>
        </a:lt1>
        <a:dk2>
          <a:srgbClr val="2F8B20"/>
        </a:dk2>
        <a:lt2>
          <a:srgbClr val="000000"/>
        </a:lt2>
        <a:accent1>
          <a:srgbClr val="7ABA05"/>
        </a:accent1>
        <a:accent2>
          <a:srgbClr val="FFAF18"/>
        </a:accent2>
        <a:accent3>
          <a:srgbClr val="E8F0DF"/>
        </a:accent3>
        <a:accent4>
          <a:srgbClr val="000000"/>
        </a:accent4>
        <a:accent5>
          <a:srgbClr val="BED9AA"/>
        </a:accent5>
        <a:accent6>
          <a:srgbClr val="E79E15"/>
        </a:accent6>
        <a:hlink>
          <a:srgbClr val="1822CD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P 5">
        <a:dk1>
          <a:srgbClr val="000000"/>
        </a:dk1>
        <a:lt1>
          <a:srgbClr val="F8D1A8"/>
        </a:lt1>
        <a:dk2>
          <a:srgbClr val="FF9218"/>
        </a:dk2>
        <a:lt2>
          <a:srgbClr val="000000"/>
        </a:lt2>
        <a:accent1>
          <a:srgbClr val="FFAF18"/>
        </a:accent1>
        <a:accent2>
          <a:srgbClr val="F06157"/>
        </a:accent2>
        <a:accent3>
          <a:srgbClr val="FBE5D1"/>
        </a:accent3>
        <a:accent4>
          <a:srgbClr val="000000"/>
        </a:accent4>
        <a:accent5>
          <a:srgbClr val="FFD4AB"/>
        </a:accent5>
        <a:accent6>
          <a:srgbClr val="D9574E"/>
        </a:accent6>
        <a:hlink>
          <a:srgbClr val="FF9218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P 6">
        <a:dk1>
          <a:srgbClr val="000000"/>
        </a:dk1>
        <a:lt1>
          <a:srgbClr val="CCCCCC"/>
        </a:lt1>
        <a:dk2>
          <a:srgbClr val="555555"/>
        </a:dk2>
        <a:lt2>
          <a:srgbClr val="000000"/>
        </a:lt2>
        <a:accent1>
          <a:srgbClr val="AAAAAA"/>
        </a:accent1>
        <a:accent2>
          <a:srgbClr val="888888"/>
        </a:accent2>
        <a:accent3>
          <a:srgbClr val="E2E2E2"/>
        </a:accent3>
        <a:accent4>
          <a:srgbClr val="000000"/>
        </a:accent4>
        <a:accent5>
          <a:srgbClr val="D2D2D2"/>
        </a:accent5>
        <a:accent6>
          <a:srgbClr val="7B7B7B"/>
        </a:accent6>
        <a:hlink>
          <a:srgbClr val="333333"/>
        </a:hlink>
        <a:folHlink>
          <a:srgbClr val="88888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2004:Templates:My Templates:SLP.pot</Template>
  <TotalTime>23810</TotalTime>
  <Words>2555</Words>
  <Application>Microsoft Macintosh PowerPoint</Application>
  <PresentationFormat>On-screen Show (16:9)</PresentationFormat>
  <Paragraphs>514</Paragraphs>
  <Slides>58</Slides>
  <Notes>38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70" baseType="lpstr">
      <vt:lpstr>ＭＳ Ｐゴシック</vt:lpstr>
      <vt:lpstr>Arial</vt:lpstr>
      <vt:lpstr>Bradley Hand ITC TT-Bold</vt:lpstr>
      <vt:lpstr>Comic Sans MS</vt:lpstr>
      <vt:lpstr>Symbol</vt:lpstr>
      <vt:lpstr>Tahoma</vt:lpstr>
      <vt:lpstr>Times</vt:lpstr>
      <vt:lpstr>Times New Roman</vt:lpstr>
      <vt:lpstr>Verdana</vt:lpstr>
      <vt:lpstr>Wingdings</vt:lpstr>
      <vt:lpstr>SLP</vt:lpstr>
      <vt:lpstr>Equation</vt:lpstr>
      <vt:lpstr>Natural Language Processing</vt:lpstr>
      <vt:lpstr>Today</vt:lpstr>
      <vt:lpstr>HMMs for Ice Cream</vt:lpstr>
      <vt:lpstr>Eisner Task</vt:lpstr>
      <vt:lpstr>HMM for Ice Cream</vt:lpstr>
      <vt:lpstr>Ice Cream HMM</vt:lpstr>
      <vt:lpstr>Ice Cream HMM</vt:lpstr>
      <vt:lpstr>POS Tagging as an HMM</vt:lpstr>
      <vt:lpstr>Question</vt:lpstr>
      <vt:lpstr>Hidden Markov Models</vt:lpstr>
      <vt:lpstr>3 Problems</vt:lpstr>
      <vt:lpstr>Problem 1</vt:lpstr>
      <vt:lpstr>Problem 2</vt:lpstr>
      <vt:lpstr>Problem 3</vt:lpstr>
      <vt:lpstr>Solutions</vt:lpstr>
      <vt:lpstr>Problem 2: Decoding</vt:lpstr>
      <vt:lpstr>Likelihood and Prior</vt:lpstr>
      <vt:lpstr>Intuition</vt:lpstr>
      <vt:lpstr>Intuition</vt:lpstr>
      <vt:lpstr>Viterbi</vt:lpstr>
      <vt:lpstr>Viterbi Example</vt:lpstr>
      <vt:lpstr>Probabilities</vt:lpstr>
      <vt:lpstr>The Viterbi Algorithm</vt:lpstr>
      <vt:lpstr>Viterbi Example</vt:lpstr>
      <vt:lpstr>Assignment 2</vt:lpstr>
      <vt:lpstr>Office Hours Today</vt:lpstr>
      <vt:lpstr>Problem 1</vt:lpstr>
      <vt:lpstr>Problem 1: Forward</vt:lpstr>
      <vt:lpstr>Ice Cream Example</vt:lpstr>
      <vt:lpstr>Forward</vt:lpstr>
      <vt:lpstr>Text Classification Preview</vt:lpstr>
      <vt:lpstr>Is This Spam?</vt:lpstr>
      <vt:lpstr>Who Wrote Which Federalist Paper?</vt:lpstr>
      <vt:lpstr>More Recently</vt:lpstr>
      <vt:lpstr>Even More Recently</vt:lpstr>
      <vt:lpstr>Problem 3: Learning the Model Parameters</vt:lpstr>
      <vt:lpstr>Urn Example</vt:lpstr>
      <vt:lpstr>Urn</vt:lpstr>
      <vt:lpstr>Urns and Balls</vt:lpstr>
      <vt:lpstr>Urns and Balls</vt:lpstr>
      <vt:lpstr>Urns and Balls</vt:lpstr>
      <vt:lpstr>Urns and Balls</vt:lpstr>
      <vt:lpstr>Urns and Balls</vt:lpstr>
      <vt:lpstr>Urns and Balls</vt:lpstr>
      <vt:lpstr>Urns and Balls</vt:lpstr>
      <vt:lpstr>Urns and Balls</vt:lpstr>
      <vt:lpstr>Urn Example</vt:lpstr>
      <vt:lpstr>Another View</vt:lpstr>
      <vt:lpstr>Another View</vt:lpstr>
      <vt:lpstr>Another View</vt:lpstr>
      <vt:lpstr>Urns and Balls</vt:lpstr>
      <vt:lpstr>Urns and Balls</vt:lpstr>
      <vt:lpstr>Urn Example</vt:lpstr>
      <vt:lpstr>Urns and Balls</vt:lpstr>
      <vt:lpstr>Urns and Balls</vt:lpstr>
      <vt:lpstr>Urns and Balls</vt:lpstr>
      <vt:lpstr>EM Re-Estimation</vt:lpstr>
      <vt:lpstr>The Point</vt:lpstr>
    </vt:vector>
  </TitlesOfParts>
  <Company>University of Colorado at Boulder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5582 Artificial Intelligence</dc:title>
  <dc:creator>James Martin</dc:creator>
  <cp:lastModifiedBy>James H. Martin</cp:lastModifiedBy>
  <cp:revision>188</cp:revision>
  <cp:lastPrinted>2009-02-18T21:32:46Z</cp:lastPrinted>
  <dcterms:created xsi:type="dcterms:W3CDTF">2011-02-08T15:54:43Z</dcterms:created>
  <dcterms:modified xsi:type="dcterms:W3CDTF">2018-09-12T18:24:51Z</dcterms:modified>
</cp:coreProperties>
</file>